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67" r:id="rId1"/>
  </p:sldMasterIdLst>
  <p:notesMasterIdLst>
    <p:notesMasterId r:id="rId34"/>
  </p:notesMasterIdLst>
  <p:sldIdLst>
    <p:sldId id="256" r:id="rId2"/>
    <p:sldId id="260" r:id="rId3"/>
    <p:sldId id="278" r:id="rId4"/>
    <p:sldId id="363" r:id="rId5"/>
    <p:sldId id="366" r:id="rId6"/>
    <p:sldId id="369" r:id="rId7"/>
    <p:sldId id="367" r:id="rId8"/>
    <p:sldId id="370" r:id="rId9"/>
    <p:sldId id="368" r:id="rId10"/>
    <p:sldId id="371" r:id="rId11"/>
    <p:sldId id="384" r:id="rId12"/>
    <p:sldId id="385" r:id="rId13"/>
    <p:sldId id="373" r:id="rId14"/>
    <p:sldId id="394" r:id="rId15"/>
    <p:sldId id="386" r:id="rId16"/>
    <p:sldId id="388" r:id="rId17"/>
    <p:sldId id="387" r:id="rId18"/>
    <p:sldId id="374" r:id="rId19"/>
    <p:sldId id="372" r:id="rId20"/>
    <p:sldId id="364" r:id="rId21"/>
    <p:sldId id="365" r:id="rId22"/>
    <p:sldId id="376" r:id="rId23"/>
    <p:sldId id="377" r:id="rId24"/>
    <p:sldId id="378" r:id="rId25"/>
    <p:sldId id="379" r:id="rId26"/>
    <p:sldId id="381" r:id="rId27"/>
    <p:sldId id="380" r:id="rId28"/>
    <p:sldId id="382" r:id="rId29"/>
    <p:sldId id="383" r:id="rId30"/>
    <p:sldId id="375" r:id="rId31"/>
    <p:sldId id="393" r:id="rId32"/>
    <p:sldId id="35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95" autoAdjust="0"/>
    <p:restoredTop sz="94660"/>
  </p:normalViewPr>
  <p:slideViewPr>
    <p:cSldViewPr snapToGrid="0" snapToObjects="1">
      <p:cViewPr varScale="1">
        <p:scale>
          <a:sx n="121" d="100"/>
          <a:sy n="121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F97C3-5613-468F-B164-353EDCB5150B}" type="datetimeFigureOut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004BC-907E-41EC-A7F7-83A4E0C61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793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Hr_feature</a:t>
            </a:r>
            <a:r>
              <a:rPr kumimoji="1" lang="ko-KR" altLang="en-US" dirty="0"/>
              <a:t>데이터 </a:t>
            </a:r>
            <a:r>
              <a:rPr kumimoji="1" lang="en-US" altLang="ko-KR" dirty="0"/>
              <a:t>1</a:t>
            </a:r>
            <a:r>
              <a:rPr kumimoji="1" lang="ko-KR" altLang="en-US" dirty="0" err="1"/>
              <a:t>개만을</a:t>
            </a:r>
            <a:r>
              <a:rPr kumimoji="1" lang="ko-KR" altLang="en-US" dirty="0"/>
              <a:t> </a:t>
            </a:r>
            <a:r>
              <a:rPr kumimoji="1" lang="en-US" altLang="ko-KR" dirty="0"/>
              <a:t>input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하였을때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FCN, LSTM</a:t>
            </a:r>
            <a:r>
              <a:rPr kumimoji="1" lang="ko-KR" altLang="en-US" dirty="0"/>
              <a:t> 모델 </a:t>
            </a:r>
            <a:r>
              <a:rPr kumimoji="1" lang="ko-KR" altLang="en-US" dirty="0" err="1"/>
              <a:t>둘다</a:t>
            </a:r>
            <a:r>
              <a:rPr kumimoji="1" lang="ko-KR" altLang="en-US" dirty="0"/>
              <a:t> 학습이 제대로 진행이 되지 않는 것을 볼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심박수라는 특성상 시간에 대한 입력이 추가로 필요해 보였다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555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클래스를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개로 축약한 결과 </a:t>
            </a:r>
            <a:r>
              <a:rPr kumimoji="1" lang="en-US" altLang="ko-KR" dirty="0"/>
              <a:t>65%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accuracy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72%</a:t>
            </a:r>
            <a:r>
              <a:rPr kumimoji="1" lang="ko-KR" altLang="en-US" dirty="0"/>
              <a:t>로 향상되었다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이것을 기존 제품과 비교를 할 필요가 있었다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707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실제데이터</a:t>
            </a:r>
            <a:r>
              <a:rPr kumimoji="1" lang="en-US" altLang="ko-KR" dirty="0"/>
              <a:t>(</a:t>
            </a:r>
            <a:r>
              <a:rPr kumimoji="1" lang="ko-KR" altLang="en-US" dirty="0"/>
              <a:t>실제로 우리가 직접측정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우리가 만든 모델로 예측을 해보았다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실제값이랑</a:t>
            </a:r>
            <a:r>
              <a:rPr kumimoji="1" lang="ko-KR" altLang="en-US" dirty="0"/>
              <a:t> 차이가 좀 발생했다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</a:t>
            </a:r>
            <a:r>
              <a:rPr kumimoji="1" lang="ko-KR" altLang="en-US" dirty="0" err="1"/>
              <a:t>심박을</a:t>
            </a:r>
            <a:r>
              <a:rPr kumimoji="1" lang="ko-KR" altLang="en-US" dirty="0"/>
              <a:t> 측정하는 기기의 차이와 실험하는 환경의 차이 때문이 원인이라고 생각한다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우리는 우리가 실제로 측정한 데이터를 기반으로 학습을 다시 진행할 예정이다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83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E19F2-338E-568E-D9E8-3BBE39E42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1A4A9C-D8BE-C88A-E9DB-8AA53BA23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132B18-4700-5531-FAF4-DC8BF42D3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F01F-DBD9-48B6-B4B6-1398AF70C86F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076413-DD37-77D3-AE6A-DAEAE2A2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E1DFE4-39AF-3437-4F5C-2D89DC3F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770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5CC96-D473-8D82-0547-A94DBA4C8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E0BAD3-B927-FDDD-37DD-D196D246C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B21064-916C-D626-2040-9075F8675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179A-C752-4DE7-B7E2-ADA778BC9DC8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6DBCA-3AF6-E01D-8D0C-65332304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49F9E2-10F6-788B-9424-7EBC8920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826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B4D56E-2252-998D-E06E-EA48DC8DA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64BDD8-D37B-BC4C-0C92-803EAE3F1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C4FD3-2C28-4CCF-902B-14ECD92A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8500-3266-477A-AD79-FC3B04504FB3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4E800-D03A-7256-AF4C-33C5A7E19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161B42-3E5A-440C-C289-358E2D8F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61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79CE-4E31-71E5-F4A0-26DE69EE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1C7DA-3FA5-0143-6F2F-E1CBA5DFD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AD48F2-66C5-2A04-B15E-8EC415F1A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99AB5-52FB-4F14-B9CA-4D9FF681FA96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2E642-8B08-4BC8-EE1D-05184F06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92F5DD-8B86-B17B-D158-8C497E54D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40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7850A-5E62-3111-5A88-BA171B86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C4C1C5-1A18-6101-17F9-3DA1F1396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20E43-9F4A-0470-252F-FCE7F5EB0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CFD5-ADB4-4D1A-8D78-2C2CEB920F8D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50640-57B3-B22C-06B6-41034375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996F5-7416-018A-CE44-A3673DA4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156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96051-3892-34D0-920C-55F7CC77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1F1E9-2F1C-7BA9-CB1D-CDE62D3A3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9E93E0-E98A-9722-7F82-A8A1306AC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7E68E3-BD09-B540-17D3-4FBF2065D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AD953-0268-4F0D-9628-D6A75F0886E9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5556F-52B9-F24C-987A-29185ADC2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95E2DF-39AB-B9F5-206D-36111A49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2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E29FF-F536-B7C8-B564-29F351AA7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E5274C-1B86-A1E3-4723-F6C3D04D1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AAD159-C56A-CAF8-9856-6D711DDC5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43AA19-059F-8812-8F3C-FA5F189291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C0B9F6-95B2-62E7-3248-744877005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D28C99-0D5E-7E69-FC80-F9B02871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8B98-4D66-447E-B647-932144DB90C5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0E2701-F330-486B-3F8B-DA9E1A7C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D2790E-16A3-8FE6-124F-AAC19D37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6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FFD45-B9B1-C480-6DAA-2DB0C240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D8B2CC-DC02-83C8-B0F6-4B6AFAA1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3607-15AD-4A14-A620-8076933E1CE6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4C8145-5404-0E65-0A1A-3AEB3F61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69B688-1547-05C4-FFE5-14F4F7B9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4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673D97-473F-39A0-D7D3-011B31A8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78BF-6A4E-4A63-A9E9-FA4551CD6668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7013EA-5FC9-5835-BE14-1FF67215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ED4FD6-1F4B-6713-A1B9-AFF9A351B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7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0FAC7-C783-DE5C-9ABF-5AAD8AF8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86A366-BA00-0595-707E-DC43D2988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280999-E90D-0A73-847D-4D7441C74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81744C-B352-233D-57E4-CAE07AF11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897D0-D254-4B2C-9C34-2BE0B1ED388B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94B911-F9E4-E96A-0ECA-C9C25FECC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808461-C755-B873-D137-8E7CC2E1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690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192F7-1E42-10A8-C2D8-21352158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5EE6A7-6760-DC45-EC3B-8B1319AA4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9DFC4A-98CB-1ED1-3F1F-948B19A08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79B00D-FF61-384A-0ADD-DFA75E99A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2E0F-68D2-4C00-B2CC-66B0DE298A3A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4AD1A-E819-DB9F-C1F1-0A60F0DD8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645496-9167-B68D-7623-E83B083B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835202-0D17-234C-C44C-2A012200E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A3E3CD-8884-E968-C5C3-BA92AD6AB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DD33D1-DC1B-FD96-0F47-B63319460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1837-9A0A-48CF-AFB6-B61D4337B0C5}" type="datetime1">
              <a:rPr lang="ko-KR" altLang="en-US" smtClean="0"/>
              <a:t>2024. 5. 10.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161A69-8ECB-34B5-13DE-781173D20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80284-7FA8-8AD4-E0C3-F36FD872D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7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F5DC273-5206-F1DE-0C58-C7CDE74F65EC}"/>
              </a:ext>
            </a:extLst>
          </p:cNvPr>
          <p:cNvSpPr/>
          <p:nvPr/>
        </p:nvSpPr>
        <p:spPr>
          <a:xfrm>
            <a:off x="1497574" y="1370489"/>
            <a:ext cx="9311201" cy="15903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800" b="1" dirty="0">
                <a:solidFill>
                  <a:schemeClr val="tx1"/>
                </a:solidFill>
              </a:rPr>
              <a:t>20204 </a:t>
            </a:r>
            <a:r>
              <a:rPr lang="ko-KR" altLang="en-US" sz="4800" b="1" dirty="0">
                <a:solidFill>
                  <a:schemeClr val="tx1"/>
                </a:solidFill>
              </a:rPr>
              <a:t>캡스턴 디자인 중간발표</a:t>
            </a:r>
            <a:endParaRPr lang="en-US" altLang="ko-KR" sz="48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B218C-9B84-31FE-F953-DDA48ED209CA}"/>
              </a:ext>
            </a:extLst>
          </p:cNvPr>
          <p:cNvSpPr txBox="1"/>
          <p:nvPr/>
        </p:nvSpPr>
        <p:spPr>
          <a:xfrm>
            <a:off x="2469260" y="3404741"/>
            <a:ext cx="736782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</a:rPr>
              <a:t>지지직</a:t>
            </a:r>
            <a:r>
              <a:rPr lang="ko-KR" altLang="en-US" sz="2000" b="1" dirty="0">
                <a:solidFill>
                  <a:schemeClr val="tx1"/>
                </a:solidFill>
              </a:rPr>
              <a:t> 팀</a:t>
            </a:r>
          </a:p>
          <a:p>
            <a:pPr algn="ctr"/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800" b="1" dirty="0">
                <a:solidFill>
                  <a:schemeClr val="tx1"/>
                </a:solidFill>
              </a:rPr>
              <a:t>201901749 </a:t>
            </a:r>
            <a:r>
              <a:rPr lang="ko-KR" altLang="en-US" sz="1800" b="1" dirty="0">
                <a:solidFill>
                  <a:schemeClr val="tx1"/>
                </a:solidFill>
              </a:rPr>
              <a:t>박종현</a:t>
            </a:r>
            <a:r>
              <a:rPr lang="en-US" altLang="ko-KR" b="1" dirty="0">
                <a:solidFill>
                  <a:schemeClr val="tx1"/>
                </a:solidFill>
              </a:rPr>
              <a:t>  201901761 </a:t>
            </a:r>
            <a:r>
              <a:rPr lang="ko-KR" altLang="en-US" b="1" dirty="0" err="1">
                <a:solidFill>
                  <a:schemeClr val="tx1"/>
                </a:solidFill>
              </a:rPr>
              <a:t>이제욱</a:t>
            </a:r>
            <a:r>
              <a:rPr lang="ko-KR" altLang="en-US" b="1" dirty="0">
                <a:solidFill>
                  <a:schemeClr val="tx1"/>
                </a:solidFill>
              </a:rPr>
              <a:t>  </a:t>
            </a:r>
            <a:r>
              <a:rPr lang="en-US" altLang="ko-KR" b="1" dirty="0">
                <a:solidFill>
                  <a:schemeClr val="tx1"/>
                </a:solidFill>
              </a:rPr>
              <a:t>201901764</a:t>
            </a:r>
            <a:r>
              <a:rPr lang="ko-KR" altLang="en-US" b="1" dirty="0">
                <a:solidFill>
                  <a:schemeClr val="tx1"/>
                </a:solidFill>
              </a:rPr>
              <a:t> 이태우</a:t>
            </a:r>
          </a:p>
        </p:txBody>
      </p:sp>
      <p:sp>
        <p:nvSpPr>
          <p:cNvPr id="4" name="번개 3">
            <a:extLst>
              <a:ext uri="{FF2B5EF4-FFF2-40B4-BE49-F238E27FC236}">
                <a16:creationId xmlns:a16="http://schemas.microsoft.com/office/drawing/2014/main" id="{61BB3C18-14DF-262A-059C-165E0E49F129}"/>
              </a:ext>
            </a:extLst>
          </p:cNvPr>
          <p:cNvSpPr/>
          <p:nvPr/>
        </p:nvSpPr>
        <p:spPr>
          <a:xfrm rot="20056518" flipH="1">
            <a:off x="10773866" y="5254209"/>
            <a:ext cx="1124057" cy="1154015"/>
          </a:xfrm>
          <a:prstGeom prst="lightningBolt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700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636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기초 환경 구성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598ED336-A821-8604-F131-E5CF9A45B0C8}"/>
              </a:ext>
            </a:extLst>
          </p:cNvPr>
          <p:cNvSpPr txBox="1">
            <a:spLocks/>
          </p:cNvSpPr>
          <p:nvPr/>
        </p:nvSpPr>
        <p:spPr>
          <a:xfrm>
            <a:off x="4526423" y="3190473"/>
            <a:ext cx="2661306" cy="47705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500" b="0" i="0" dirty="0">
                <a:solidFill>
                  <a:srgbClr val="666666"/>
                </a:solidFill>
                <a:latin typeface="AppleSDGothicNeo" charset="0"/>
                <a:ea typeface="맑은 고딕" charset="0"/>
              </a:rPr>
              <a:t>✔</a:t>
            </a:r>
            <a:r>
              <a:rPr lang="en-US" sz="2500" b="0" i="0" dirty="0">
                <a:solidFill>
                  <a:srgbClr val="666666"/>
                </a:solidFill>
                <a:latin typeface="AppleSDGothicNeo" charset="0"/>
                <a:ea typeface="맑은 고딕" charset="0"/>
              </a:rPr>
              <a:t> </a:t>
            </a:r>
            <a:r>
              <a:rPr lang="ko-KR" altLang="en-US" sz="2500" b="1" i="0" dirty="0">
                <a:latin typeface="맑은 고딕" charset="0"/>
                <a:ea typeface="맑은 고딕" charset="0"/>
              </a:rPr>
              <a:t>기초 환경 구성</a:t>
            </a:r>
            <a:endParaRPr lang="en-US" altLang="ko-KR" sz="2500" b="1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58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3D </a:t>
            </a:r>
            <a:r>
              <a:rPr lang="ko-KR" altLang="en-US" b="1" dirty="0"/>
              <a:t>프린팅 디바이스 케이스 제작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994547" y="1992452"/>
            <a:ext cx="5866742" cy="134338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Tinker cad </a:t>
            </a:r>
            <a:r>
              <a:rPr lang="ko-KR" altLang="en-US" sz="1400" dirty="0"/>
              <a:t>툴을 사용하여 </a:t>
            </a:r>
            <a:r>
              <a:rPr lang="ko-KR" altLang="en-US" sz="1400" dirty="0" err="1"/>
              <a:t>라즈베리파이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피코</a:t>
            </a:r>
            <a:r>
              <a:rPr lang="ko-KR" altLang="en-US" sz="1400" dirty="0"/>
              <a:t> 및 센서 모듈들이 위치할 외관을 설계</a:t>
            </a:r>
            <a:r>
              <a:rPr lang="en-US" altLang="ko-KR" sz="1400" dirty="0"/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흉부 디바이스와 손목 디바이스 </a:t>
            </a:r>
            <a:r>
              <a:rPr lang="en-US" altLang="ko-KR" sz="1400" dirty="0"/>
              <a:t>2</a:t>
            </a:r>
            <a:r>
              <a:rPr lang="ko-KR" altLang="en-US" sz="1400" dirty="0"/>
              <a:t>개의 설계도를 완성하였고 아래 손목 디바이스는 실제로 </a:t>
            </a:r>
            <a:r>
              <a:rPr lang="en-US" altLang="ko-KR" sz="1400" dirty="0"/>
              <a:t>INU </a:t>
            </a:r>
            <a:r>
              <a:rPr lang="ko-KR" altLang="en-US" sz="1400" dirty="0"/>
              <a:t>메이커스페이스에서 제작한 모습</a:t>
            </a:r>
            <a:r>
              <a:rPr lang="en-US" altLang="ko-KR" sz="14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4F537E-A3FD-A12A-37FE-2450D1F7B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620" y="1054100"/>
            <a:ext cx="4137605" cy="190632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7EA78B3-1337-C0FB-1992-D0C6FD26F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621" y="3582485"/>
            <a:ext cx="4181914" cy="184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EA0B093-056B-93C2-D354-459DD3F5A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35" y="3782781"/>
            <a:ext cx="4331941" cy="193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상자 16">
            <a:extLst>
              <a:ext uri="{FF2B5EF4-FFF2-40B4-BE49-F238E27FC236}">
                <a16:creationId xmlns:a16="http://schemas.microsoft.com/office/drawing/2014/main" id="{A67DD512-12AE-59D3-E7DC-13B5AAC84F1F}"/>
              </a:ext>
            </a:extLst>
          </p:cNvPr>
          <p:cNvSpPr txBox="1">
            <a:spLocks/>
          </p:cNvSpPr>
          <p:nvPr/>
        </p:nvSpPr>
        <p:spPr>
          <a:xfrm>
            <a:off x="8366856" y="3037399"/>
            <a:ext cx="1772826" cy="27699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1. </a:t>
            </a:r>
            <a:r>
              <a:rPr lang="ko-KR" altLang="en-US" sz="1200" dirty="0"/>
              <a:t>흉부 디바이스</a:t>
            </a:r>
          </a:p>
        </p:txBody>
      </p:sp>
      <p:sp>
        <p:nvSpPr>
          <p:cNvPr id="10" name="텍스트 상자 16">
            <a:extLst>
              <a:ext uri="{FF2B5EF4-FFF2-40B4-BE49-F238E27FC236}">
                <a16:creationId xmlns:a16="http://schemas.microsoft.com/office/drawing/2014/main" id="{ED6FBCD9-5D49-B863-101B-A4CA7859A90A}"/>
              </a:ext>
            </a:extLst>
          </p:cNvPr>
          <p:cNvSpPr txBox="1">
            <a:spLocks/>
          </p:cNvSpPr>
          <p:nvPr/>
        </p:nvSpPr>
        <p:spPr>
          <a:xfrm>
            <a:off x="8387901" y="5488584"/>
            <a:ext cx="1772826" cy="27699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2. </a:t>
            </a:r>
            <a:r>
              <a:rPr lang="ko-KR" altLang="en-US" sz="1200" dirty="0"/>
              <a:t>손목 디바이스</a:t>
            </a:r>
          </a:p>
        </p:txBody>
      </p:sp>
      <p:sp>
        <p:nvSpPr>
          <p:cNvPr id="12" name="텍스트 상자 16">
            <a:extLst>
              <a:ext uri="{FF2B5EF4-FFF2-40B4-BE49-F238E27FC236}">
                <a16:creationId xmlns:a16="http://schemas.microsoft.com/office/drawing/2014/main" id="{1A720ADD-50F9-DBF2-55FD-9083569E4CF5}"/>
              </a:ext>
            </a:extLst>
          </p:cNvPr>
          <p:cNvSpPr txBox="1">
            <a:spLocks/>
          </p:cNvSpPr>
          <p:nvPr/>
        </p:nvSpPr>
        <p:spPr>
          <a:xfrm>
            <a:off x="2648443" y="5842365"/>
            <a:ext cx="1390124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3. </a:t>
            </a:r>
            <a:r>
              <a:rPr lang="ko-KR" altLang="en-US" sz="1200" dirty="0"/>
              <a:t>출력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689E3F-73FA-0290-7EDB-9F1FD231E9BB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89C6CC-E1BC-B9C2-C773-EB0C289555C0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기초 환경 구성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653EA13-D8FF-BBFB-EA74-693CC7B3C757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6359E090-EB9D-6B4C-E711-61808C1A1FDF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725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530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PPG </a:t>
            </a:r>
            <a:r>
              <a:rPr lang="ko-KR" altLang="en-US" b="1" dirty="0"/>
              <a:t>심박수 추출 및 피크 탐지 알고리즘 구현</a:t>
            </a: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587A1-0B70-BBFE-547B-7395DE23CBA5}"/>
              </a:ext>
            </a:extLst>
          </p:cNvPr>
          <p:cNvSpPr txBox="1"/>
          <p:nvPr/>
        </p:nvSpPr>
        <p:spPr>
          <a:xfrm>
            <a:off x="1006038" y="1964135"/>
            <a:ext cx="5244839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PPG Pulse </a:t>
            </a:r>
            <a:r>
              <a:rPr lang="ko-KR" altLang="en-US" sz="1400" dirty="0"/>
              <a:t>데이터로부터 </a:t>
            </a:r>
            <a:r>
              <a:rPr lang="ko-KR" altLang="en-US" sz="1400" b="1" dirty="0"/>
              <a:t>피크</a:t>
            </a:r>
            <a:r>
              <a:rPr lang="ko-KR" altLang="en-US" sz="1400" dirty="0"/>
              <a:t>와 </a:t>
            </a:r>
            <a:r>
              <a:rPr lang="ko-KR" altLang="en-US" sz="1400" b="1" dirty="0" err="1"/>
              <a:t>온셋</a:t>
            </a:r>
            <a:r>
              <a:rPr lang="ko-KR" altLang="en-US" sz="1400" dirty="0" err="1"/>
              <a:t>을</a:t>
            </a:r>
            <a:r>
              <a:rPr lang="ko-KR" altLang="en-US" sz="1400" dirty="0"/>
              <a:t> 검출해내는 알고리즘을 작성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피크와 피크 간의 간격으로 </a:t>
            </a:r>
            <a:r>
              <a:rPr lang="ko-KR" altLang="en-US" sz="1400" b="1" dirty="0"/>
              <a:t>심박수</a:t>
            </a:r>
            <a:r>
              <a:rPr lang="ko-KR" altLang="en-US" sz="1400" dirty="0"/>
              <a:t>를 계산하기 때문</a:t>
            </a:r>
            <a:r>
              <a:rPr lang="en-US" altLang="ko-KR" sz="1400" dirty="0"/>
              <a:t>)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0665E2D-ABBC-910A-896B-169D5DA14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862" y="646645"/>
            <a:ext cx="5152651" cy="516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텍스트 상자 16">
            <a:extLst>
              <a:ext uri="{FF2B5EF4-FFF2-40B4-BE49-F238E27FC236}">
                <a16:creationId xmlns:a16="http://schemas.microsoft.com/office/drawing/2014/main" id="{939FB513-E6A5-6E9E-9704-80FE3B1F1EBA}"/>
              </a:ext>
            </a:extLst>
          </p:cNvPr>
          <p:cNvSpPr txBox="1">
            <a:spLocks/>
          </p:cNvSpPr>
          <p:nvPr/>
        </p:nvSpPr>
        <p:spPr>
          <a:xfrm>
            <a:off x="8767364" y="5917660"/>
            <a:ext cx="1598515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1. </a:t>
            </a:r>
            <a:r>
              <a:rPr lang="ko-KR" altLang="en-US" sz="1200" dirty="0"/>
              <a:t>피크와 </a:t>
            </a:r>
            <a:r>
              <a:rPr lang="ko-KR" altLang="en-US" sz="1200" dirty="0" err="1"/>
              <a:t>온셋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EE5A7-FEBF-76BF-E97B-46EC8FE97DFE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B26F0-EB7B-E95B-CAA7-8E9645745DCD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기초 환경 구성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91A875A-5E91-CD4F-0AA0-06F35AA3F0B1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FA408B67-34C7-C00F-1CC0-D88E50519BB4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11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기초 환경 구성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Pico – Flutter </a:t>
            </a:r>
            <a:r>
              <a:rPr lang="ko-KR" altLang="en-US" b="1" dirty="0"/>
              <a:t>개발환경 구축 및 </a:t>
            </a:r>
            <a:r>
              <a:rPr lang="en-US" altLang="ko-KR" b="1" dirty="0"/>
              <a:t>BLE </a:t>
            </a:r>
            <a:r>
              <a:rPr lang="ko-KR" altLang="en-US" b="1" dirty="0"/>
              <a:t>통신 구현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8" y="1904046"/>
            <a:ext cx="5138204" cy="295920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가장 먼저 디바이스에 내장되는 </a:t>
            </a:r>
            <a:r>
              <a:rPr lang="en-US" altLang="ko-KR" sz="1400" dirty="0" err="1"/>
              <a:t>Raberry</a:t>
            </a:r>
            <a:r>
              <a:rPr lang="en-US" altLang="ko-KR" sz="1400" dirty="0"/>
              <a:t> Pi Pico</a:t>
            </a:r>
            <a:r>
              <a:rPr lang="ko-KR" altLang="en-US" sz="1400" dirty="0"/>
              <a:t>의 </a:t>
            </a:r>
            <a:r>
              <a:rPr lang="en-US" altLang="ko-KR" sz="1400" dirty="0"/>
              <a:t>C/C++ SDK, </a:t>
            </a:r>
            <a:r>
              <a:rPr lang="en-US" altLang="ko-KR" sz="1400" dirty="0" err="1"/>
              <a:t>MicroPython</a:t>
            </a:r>
            <a:r>
              <a:rPr lang="en-US" altLang="ko-KR" sz="1400" dirty="0"/>
              <a:t> </a:t>
            </a:r>
            <a:r>
              <a:rPr lang="ko-KR" altLang="en-US" sz="1400" dirty="0"/>
              <a:t>개발환경 세팅을 진행하였음</a:t>
            </a:r>
            <a:r>
              <a:rPr lang="en-US" altLang="ko-KR" sz="1400" dirty="0"/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endParaRPr lang="en-US" altLang="ko-KR" sz="1400" dirty="0"/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이후 저전력 블루투스 프로토콜인 </a:t>
            </a:r>
            <a:r>
              <a:rPr lang="en-US" altLang="ko-KR" sz="1400" dirty="0"/>
              <a:t>BLE</a:t>
            </a:r>
            <a:r>
              <a:rPr lang="ko-KR" altLang="en-US" sz="1400" dirty="0"/>
              <a:t>를 이용하여 </a:t>
            </a:r>
            <a:r>
              <a:rPr lang="en-US" altLang="ko-KR" sz="1400" dirty="0"/>
              <a:t>Flutter App</a:t>
            </a:r>
            <a:r>
              <a:rPr lang="ko-KR" altLang="en-US" sz="1400" dirty="0"/>
              <a:t>과 </a:t>
            </a:r>
            <a:r>
              <a:rPr lang="en-US" altLang="ko-KR" sz="1400" dirty="0"/>
              <a:t>Pico</a:t>
            </a:r>
            <a:r>
              <a:rPr lang="ko-KR" altLang="en-US" sz="1400" dirty="0"/>
              <a:t>이 통신 가능하도록 구현 완료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우측 사진은 </a:t>
            </a:r>
            <a:r>
              <a:rPr lang="en-US" altLang="ko-KR" sz="1400" dirty="0"/>
              <a:t>BLE</a:t>
            </a:r>
            <a:r>
              <a:rPr lang="ko-KR" altLang="en-US" sz="1400" dirty="0"/>
              <a:t>로 </a:t>
            </a:r>
            <a:r>
              <a:rPr lang="en-US" altLang="ko-KR" sz="1400" dirty="0"/>
              <a:t>Advertise</a:t>
            </a:r>
            <a:r>
              <a:rPr lang="ko-KR" altLang="en-US" sz="1400" dirty="0"/>
              <a:t>하는 </a:t>
            </a:r>
            <a:r>
              <a:rPr lang="en-US" altLang="ko-KR" sz="1400" dirty="0"/>
              <a:t>Pico</a:t>
            </a:r>
            <a:r>
              <a:rPr lang="ko-KR" altLang="en-US" sz="1400" dirty="0"/>
              <a:t>의 카운트 값을 </a:t>
            </a:r>
            <a:r>
              <a:rPr lang="en-US" altLang="ko-KR" sz="1400" dirty="0"/>
              <a:t>Flutter App</a:t>
            </a:r>
            <a:r>
              <a:rPr lang="ko-KR" altLang="en-US" sz="1400" dirty="0"/>
              <a:t>에서 수신하고</a:t>
            </a:r>
            <a:r>
              <a:rPr lang="en-US" altLang="ko-KR" sz="1400" dirty="0"/>
              <a:t>, </a:t>
            </a:r>
            <a:r>
              <a:rPr lang="ko-KR" altLang="en-US" sz="1400" dirty="0"/>
              <a:t>반대로 </a:t>
            </a:r>
            <a:r>
              <a:rPr lang="en-US" altLang="ko-KR" sz="1400" dirty="0"/>
              <a:t>Flutter</a:t>
            </a:r>
            <a:r>
              <a:rPr lang="ko-KR" altLang="en-US" sz="1400" dirty="0"/>
              <a:t>에서 데이터를 송신하여 </a:t>
            </a:r>
            <a:r>
              <a:rPr lang="en-US" altLang="ko-KR" sz="1400" dirty="0"/>
              <a:t>Pico</a:t>
            </a:r>
            <a:r>
              <a:rPr lang="ko-KR" altLang="en-US" sz="1400" dirty="0"/>
              <a:t>에서 이를 수신하는 모습</a:t>
            </a:r>
            <a:r>
              <a:rPr lang="en-US" altLang="ko-KR" sz="1400" dirty="0"/>
              <a:t>.)</a:t>
            </a:r>
          </a:p>
          <a:p>
            <a:pPr latinLnBrk="0"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05293E1-767B-AF0C-A883-144C1565B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68" y="867315"/>
            <a:ext cx="2585371" cy="53084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B53762-4210-8222-EF89-EB2DCD220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683" y="867315"/>
            <a:ext cx="2505425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61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636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딥러닝 파트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598ED336-A821-8604-F131-E5CF9A45B0C8}"/>
              </a:ext>
            </a:extLst>
          </p:cNvPr>
          <p:cNvSpPr txBox="1">
            <a:spLocks/>
          </p:cNvSpPr>
          <p:nvPr/>
        </p:nvSpPr>
        <p:spPr>
          <a:xfrm>
            <a:off x="4526423" y="3190473"/>
            <a:ext cx="2228495" cy="47705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500" b="0" i="0" dirty="0">
                <a:solidFill>
                  <a:srgbClr val="666666"/>
                </a:solidFill>
                <a:latin typeface="AppleSDGothicNeo" charset="0"/>
                <a:ea typeface="맑은 고딕" charset="0"/>
              </a:rPr>
              <a:t>✔</a:t>
            </a:r>
            <a:r>
              <a:rPr lang="en-US" sz="2500" b="0" i="0" dirty="0">
                <a:solidFill>
                  <a:srgbClr val="666666"/>
                </a:solidFill>
                <a:latin typeface="AppleSDGothicNeo" charset="0"/>
                <a:ea typeface="맑은 고딕" charset="0"/>
              </a:rPr>
              <a:t> </a:t>
            </a:r>
            <a:r>
              <a:rPr lang="ko-KR" altLang="en-US" sz="2500" b="1" i="0" dirty="0">
                <a:latin typeface="맑은 고딕" charset="0"/>
                <a:ea typeface="맑은 고딕" charset="0"/>
              </a:rPr>
              <a:t>딥러닝 파트</a:t>
            </a:r>
            <a:endParaRPr lang="en-US" altLang="ko-KR" sz="2500" b="1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920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3076" y="6352529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405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i="0" dirty="0">
                <a:effectLst/>
                <a:latin typeface="AppleSDGothicNeo"/>
              </a:rPr>
              <a:t>수면 단계 모델 학습 데이터 </a:t>
            </a:r>
            <a:r>
              <a:rPr lang="ko-KR" altLang="en-US" b="1" i="0" dirty="0" err="1">
                <a:effectLst/>
                <a:latin typeface="AppleSDGothicNeo"/>
              </a:rPr>
              <a:t>전처리</a:t>
            </a:r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150852-D6DB-563E-488C-6831981CEAA8}"/>
              </a:ext>
            </a:extLst>
          </p:cNvPr>
          <p:cNvSpPr txBox="1"/>
          <p:nvPr/>
        </p:nvSpPr>
        <p:spPr>
          <a:xfrm>
            <a:off x="1006036" y="2008303"/>
            <a:ext cx="5244839" cy="166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수면 단계 </a:t>
            </a:r>
            <a:r>
              <a:rPr lang="ko-KR" altLang="en-US" sz="1400" dirty="0"/>
              <a:t>모델을 학습할 위해 사전에 준비하였던 </a:t>
            </a:r>
            <a:r>
              <a:rPr lang="en-US" altLang="ko-KR" sz="1400" dirty="0"/>
              <a:t>PhysioNet</a:t>
            </a:r>
            <a:r>
              <a:rPr lang="ko-KR" altLang="en-US" sz="1400" dirty="0"/>
              <a:t>의 심박수</a:t>
            </a:r>
            <a:r>
              <a:rPr lang="en-US" altLang="ko-KR" sz="1400" dirty="0"/>
              <a:t>,</a:t>
            </a:r>
            <a:r>
              <a:rPr lang="ko-KR" altLang="en-US" sz="1400" dirty="0"/>
              <a:t> 수면단계 데이터셋을 사용하였다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이때 수면 단계 </a:t>
            </a:r>
            <a:r>
              <a:rPr lang="ko-KR" altLang="en-US" sz="1400" b="1" dirty="0"/>
              <a:t>라벨</a:t>
            </a:r>
            <a:r>
              <a:rPr lang="ko-KR" altLang="en-US" sz="1400" dirty="0"/>
              <a:t>과 </a:t>
            </a:r>
            <a:r>
              <a:rPr lang="ko-KR" altLang="en-US" sz="1400" b="1" dirty="0"/>
              <a:t>심박수의 기록 타이밍이</a:t>
            </a:r>
            <a:r>
              <a:rPr lang="ko-KR" altLang="en-US" sz="1400" dirty="0"/>
              <a:t> 맞지 않는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즉 매핑이 되지 않는 문제가 있어서 간단히 </a:t>
            </a:r>
            <a:r>
              <a:rPr lang="ko-KR" altLang="en-US" sz="1400" b="1" dirty="0" err="1"/>
              <a:t>전처리</a:t>
            </a:r>
            <a:r>
              <a:rPr lang="ko-KR" altLang="en-US" sz="1400" dirty="0" err="1"/>
              <a:t>하는</a:t>
            </a:r>
            <a:r>
              <a:rPr lang="ko-KR" altLang="en-US" sz="1400" dirty="0"/>
              <a:t> 과정을 거쳤고 방법은 다음과 같다</a:t>
            </a:r>
            <a:r>
              <a:rPr lang="en-US" altLang="ko-KR" sz="1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5A44C-14C3-39EB-705B-73A74AAA61AE}"/>
              </a:ext>
            </a:extLst>
          </p:cNvPr>
          <p:cNvSpPr txBox="1"/>
          <p:nvPr/>
        </p:nvSpPr>
        <p:spPr>
          <a:xfrm>
            <a:off x="1006037" y="3777137"/>
            <a:ext cx="5244839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/>
              <a:t> 라벨릴이 존재하는 간격</a:t>
            </a:r>
            <a:r>
              <a:rPr lang="en-US" altLang="ko-KR" sz="1400" dirty="0"/>
              <a:t>(</a:t>
            </a:r>
            <a:r>
              <a:rPr lang="ko-KR" altLang="en-US" sz="1400" dirty="0"/>
              <a:t>인터벌</a:t>
            </a:r>
            <a:r>
              <a:rPr lang="en-US" altLang="ko-KR" sz="1400" dirty="0"/>
              <a:t>)</a:t>
            </a:r>
            <a:r>
              <a:rPr lang="ko-KR" altLang="en-US" sz="1400" dirty="0"/>
              <a:t> 사이에 존재하는 모든 심박수 값을 뽑아낸다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/>
              <a:t> 해당 인터벌에 존재하는 모든 심박수 더한 뒤 </a:t>
            </a:r>
            <a:r>
              <a:rPr lang="ko-KR" altLang="en-US" sz="1400" b="1" dirty="0"/>
              <a:t>평균값</a:t>
            </a:r>
            <a:r>
              <a:rPr lang="ko-KR" altLang="en-US" sz="1400" dirty="0"/>
              <a:t>을 구해 매핑</a:t>
            </a:r>
            <a:r>
              <a:rPr lang="en-US" altLang="ko-KR" sz="1400" b="1" dirty="0"/>
              <a:t>)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CD8DB-E8A2-B7C2-FAA8-620B23ED1ECC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4F2ADD-1284-3C21-607F-AFC5FC9E3F99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딥러닝 파트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109B4C0-D5DE-C396-359B-7CD6B4667863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69665CB-83CB-E694-A419-A06F228B721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88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4" y="1426210"/>
            <a:ext cx="44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/>
              <a:t> </a:t>
            </a:r>
            <a:r>
              <a:rPr lang="ko-KR" altLang="en-US" b="1"/>
              <a:t>모델입력</a:t>
            </a:r>
            <a:r>
              <a:rPr lang="en-US" altLang="ko-KR" b="1" dirty="0"/>
              <a:t>(</a:t>
            </a:r>
            <a:r>
              <a:rPr lang="ko-KR" altLang="en-US" b="1" dirty="0"/>
              <a:t>심박수</a:t>
            </a:r>
            <a:r>
              <a:rPr lang="en-US" altLang="ko-KR" b="1" dirty="0"/>
              <a:t>)</a:t>
            </a:r>
          </a:p>
        </p:txBody>
      </p:sp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6D226355-5356-23A0-B05B-712D51BE2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06" y="2601129"/>
            <a:ext cx="5504136" cy="2955089"/>
          </a:xfrm>
          <a:prstGeom prst="rect">
            <a:avLst/>
          </a:prstGeom>
        </p:spPr>
      </p:pic>
      <p:pic>
        <p:nvPicPr>
          <p:cNvPr id="12" name="그림 11" descr="스크린샷, 텍스트, 그래프, 라인이(가) 표시된 사진&#10;&#10;자동 생성된 설명">
            <a:extLst>
              <a:ext uri="{FF2B5EF4-FFF2-40B4-BE49-F238E27FC236}">
                <a16:creationId xmlns:a16="http://schemas.microsoft.com/office/drawing/2014/main" id="{8F092BC9-F71D-6D1F-8597-187779E10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4" y="2601129"/>
            <a:ext cx="5325215" cy="2878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16DB96-3DB5-7634-2E23-21FDD9A33AE2}"/>
              </a:ext>
            </a:extLst>
          </p:cNvPr>
          <p:cNvSpPr txBox="1"/>
          <p:nvPr/>
        </p:nvSpPr>
        <p:spPr>
          <a:xfrm>
            <a:off x="647974" y="2258055"/>
            <a:ext cx="1800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/>
              <a:t>FCN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77B0C-20EB-E41E-B768-F3A9F9BA9761}"/>
              </a:ext>
            </a:extLst>
          </p:cNvPr>
          <p:cNvSpPr txBox="1"/>
          <p:nvPr/>
        </p:nvSpPr>
        <p:spPr>
          <a:xfrm>
            <a:off x="6369520" y="2258055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/>
              <a:t>LSTM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7347FE-9308-78E8-E091-F749D59ECA2B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84DE91-0A86-2C6E-A031-CF5BF39359DD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딥러닝 파트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235ED26-F5B3-29DC-984C-566D09B1EDFF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5C899B29-22DF-6EFD-1479-2828755B97A0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3BAF5-E9ED-046B-6780-B343004090ED}"/>
              </a:ext>
            </a:extLst>
          </p:cNvPr>
          <p:cNvSpPr txBox="1"/>
          <p:nvPr/>
        </p:nvSpPr>
        <p:spPr>
          <a:xfrm>
            <a:off x="1892385" y="5752473"/>
            <a:ext cx="301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Validationn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49%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8E593E-9632-8A97-16D1-4A249ED63D29}"/>
              </a:ext>
            </a:extLst>
          </p:cNvPr>
          <p:cNvSpPr txBox="1"/>
          <p:nvPr/>
        </p:nvSpPr>
        <p:spPr>
          <a:xfrm>
            <a:off x="7728538" y="5748831"/>
            <a:ext cx="301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Validationn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49%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100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3076" y="6352529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i="0" dirty="0">
                <a:effectLst/>
                <a:latin typeface="AppleSDGothicNeo"/>
              </a:rPr>
              <a:t>수면 단계 모델 학습 데이터 </a:t>
            </a:r>
            <a:r>
              <a:rPr lang="ko-KR" altLang="en-US" b="1" i="0" dirty="0" err="1">
                <a:effectLst/>
                <a:latin typeface="AppleSDGothicNeo"/>
              </a:rPr>
              <a:t>전처리</a:t>
            </a:r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150852-D6DB-563E-488C-6831981CEAA8}"/>
              </a:ext>
            </a:extLst>
          </p:cNvPr>
          <p:cNvSpPr txBox="1"/>
          <p:nvPr/>
        </p:nvSpPr>
        <p:spPr>
          <a:xfrm>
            <a:off x="1006038" y="1887944"/>
            <a:ext cx="524483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심박수 데이터만으로는 학습이 진행되지 않는 것을 알수 있어 추가적인 특성을 추출해 학습에 사용함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342900" indent="-342900">
              <a:buFontTx/>
              <a:buAutoNum type="arabicPeriod"/>
            </a:pPr>
            <a:r>
              <a:rPr lang="ko-KR" altLang="en-US" sz="1400" b="1" dirty="0"/>
              <a:t>수면시간 특성</a:t>
            </a:r>
            <a:br>
              <a:rPr lang="en-US" altLang="ko-KR" sz="1400" dirty="0"/>
            </a:br>
            <a:r>
              <a:rPr lang="ko-KR" altLang="en-US" sz="1400" dirty="0"/>
              <a:t>특정한 시간대에 특정한 </a:t>
            </a:r>
            <a:r>
              <a:rPr lang="ko-KR" altLang="en-US" sz="1400" b="1" dirty="0"/>
              <a:t>수면단계</a:t>
            </a:r>
            <a:r>
              <a:rPr lang="ko-KR" altLang="en-US" sz="1400" dirty="0"/>
              <a:t>를 가지고 있음을 전제하에 사용하였다</a:t>
            </a:r>
            <a:r>
              <a:rPr lang="en-US" altLang="ko-KR" sz="1400" dirty="0"/>
              <a:t>. </a:t>
            </a:r>
            <a:r>
              <a:rPr lang="ko-KR" altLang="en-US" sz="1400" b="1" dirty="0"/>
              <a:t>타임 스탬프</a:t>
            </a:r>
            <a:r>
              <a:rPr lang="ko-KR" altLang="en-US" sz="1400" dirty="0"/>
              <a:t>를</a:t>
            </a:r>
            <a:r>
              <a:rPr lang="ko-KR" altLang="en-US" sz="1400" b="1" dirty="0"/>
              <a:t> </a:t>
            </a:r>
            <a:r>
              <a:rPr lang="ko-KR" altLang="en-US" sz="1400" dirty="0"/>
              <a:t>의미하며 모든 시간에 대해 처음 기록 시간을 빼 </a:t>
            </a:r>
            <a:r>
              <a:rPr lang="ko-KR" altLang="en-US" sz="1400" b="1" dirty="0"/>
              <a:t>정규화</a:t>
            </a:r>
            <a:r>
              <a:rPr lang="ko-KR" altLang="en-US" sz="1400" dirty="0"/>
              <a:t>를 시켰다</a:t>
            </a:r>
            <a:r>
              <a:rPr lang="en-US" altLang="ko-KR" sz="1400" dirty="0"/>
              <a:t>. </a:t>
            </a:r>
          </a:p>
          <a:p>
            <a:pPr marL="342900" indent="-342900">
              <a:buFontTx/>
              <a:buAutoNum type="arabicPeriod"/>
            </a:pPr>
            <a:endParaRPr lang="en-US" altLang="ko-KR" sz="1400" b="1" dirty="0"/>
          </a:p>
          <a:p>
            <a:pPr marL="342900" indent="-342900">
              <a:buFontTx/>
              <a:buAutoNum type="arabicPeriod"/>
            </a:pPr>
            <a:r>
              <a:rPr lang="ko-KR" altLang="en-US" sz="1400" b="1" dirty="0"/>
              <a:t>주기성 특성</a:t>
            </a:r>
            <a:br>
              <a:rPr lang="en-US" altLang="ko-KR" sz="1400" dirty="0"/>
            </a:br>
            <a:r>
              <a:rPr lang="ko-KR" altLang="en-US" sz="1400" dirty="0"/>
              <a:t>시계열 데이터 특성 상</a:t>
            </a:r>
            <a:r>
              <a:rPr lang="en-US" altLang="ko-KR" sz="1400" dirty="0"/>
              <a:t>, </a:t>
            </a:r>
            <a:r>
              <a:rPr lang="ko-KR" altLang="en-US" sz="1400" b="1" dirty="0"/>
              <a:t>수면단계</a:t>
            </a:r>
            <a:r>
              <a:rPr lang="ko-KR" altLang="en-US" sz="1400" dirty="0"/>
              <a:t>도 </a:t>
            </a:r>
            <a:r>
              <a:rPr lang="ko-KR" altLang="en-US" sz="1400" b="1" dirty="0"/>
              <a:t>일정한 사이클</a:t>
            </a:r>
            <a:r>
              <a:rPr lang="ko-KR" altLang="en-US" sz="1400" dirty="0"/>
              <a:t>을 가지고 반복되기 때문에 도입하였다</a:t>
            </a:r>
            <a:r>
              <a:rPr lang="en-US" altLang="ko-KR" sz="1400" dirty="0"/>
              <a:t>. </a:t>
            </a:r>
            <a:r>
              <a:rPr lang="ko-KR" altLang="en-US" sz="1400" dirty="0"/>
              <a:t>수면 시간을 라디안 단위로 변환하고 코사인 함수를 통해 </a:t>
            </a:r>
            <a:r>
              <a:rPr lang="ko-KR" altLang="en-US" sz="1400" b="1" dirty="0"/>
              <a:t>주기적 특성</a:t>
            </a:r>
            <a:r>
              <a:rPr lang="ko-KR" altLang="en-US" sz="1400" dirty="0"/>
              <a:t>을 뽑아낸다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최종적으로 학습에 사용된 데이터셋은 다음과 같다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좌측부터 수면시간</a:t>
            </a:r>
            <a:r>
              <a:rPr lang="en-US" altLang="ko-KR" sz="1400" dirty="0"/>
              <a:t>, </a:t>
            </a:r>
            <a:r>
              <a:rPr lang="ko-KR" altLang="en-US" sz="1400" dirty="0"/>
              <a:t>심박수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라벨링</a:t>
            </a:r>
            <a:r>
              <a:rPr lang="en-US" altLang="ko-KR" sz="1400" dirty="0"/>
              <a:t>, </a:t>
            </a:r>
            <a:r>
              <a:rPr lang="ko-KR" altLang="en-US" sz="1400" dirty="0"/>
              <a:t>주기성특성이다</a:t>
            </a:r>
            <a:r>
              <a:rPr lang="en-US" altLang="ko-KR" sz="1400" dirty="0"/>
              <a:t>.</a:t>
            </a:r>
          </a:p>
        </p:txBody>
      </p:sp>
      <p:sp>
        <p:nvSpPr>
          <p:cNvPr id="38" name="텍스트 상자 16">
            <a:extLst>
              <a:ext uri="{FF2B5EF4-FFF2-40B4-BE49-F238E27FC236}">
                <a16:creationId xmlns:a16="http://schemas.microsoft.com/office/drawing/2014/main" id="{BBA5440D-2FDA-FAF0-6545-0678EC0B9EF4}"/>
              </a:ext>
            </a:extLst>
          </p:cNvPr>
          <p:cNvSpPr txBox="1">
            <a:spLocks/>
          </p:cNvSpPr>
          <p:nvPr/>
        </p:nvSpPr>
        <p:spPr>
          <a:xfrm>
            <a:off x="8381129" y="3933188"/>
            <a:ext cx="1960793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1. </a:t>
            </a:r>
            <a:r>
              <a:rPr lang="ko-KR" altLang="en-US" sz="1200" dirty="0"/>
              <a:t>실제 학습 데이터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02408F-BB6E-0FD1-C070-4A9507A72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858"/>
          <a:stretch/>
        </p:blipFill>
        <p:spPr>
          <a:xfrm>
            <a:off x="7447001" y="741313"/>
            <a:ext cx="3829050" cy="3071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3AB48-EBA3-3B37-3CB3-41D80A1B566F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CC3FB-04D1-C5B3-9256-57E3150F6BE8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딥러닝 파트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7AA5F2D-8778-D128-EAD7-1DF1A2FE078C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E1D6E6F7-B363-AC8B-ABE1-BE147EB7D447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50AD684-3C48-CA49-9952-7F287BF9D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195" y="4463549"/>
            <a:ext cx="4176169" cy="1238413"/>
          </a:xfrm>
          <a:prstGeom prst="rect">
            <a:avLst/>
          </a:prstGeom>
        </p:spPr>
      </p:pic>
      <p:sp>
        <p:nvSpPr>
          <p:cNvPr id="14" name="텍스트 상자 16">
            <a:extLst>
              <a:ext uri="{FF2B5EF4-FFF2-40B4-BE49-F238E27FC236}">
                <a16:creationId xmlns:a16="http://schemas.microsoft.com/office/drawing/2014/main" id="{66CD059A-10CE-88EE-6DD5-487201B2A696}"/>
              </a:ext>
            </a:extLst>
          </p:cNvPr>
          <p:cNvSpPr txBox="1">
            <a:spLocks/>
          </p:cNvSpPr>
          <p:nvPr/>
        </p:nvSpPr>
        <p:spPr>
          <a:xfrm>
            <a:off x="8501010" y="5822168"/>
            <a:ext cx="1960793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2. </a:t>
            </a:r>
            <a:r>
              <a:rPr lang="ko-KR" altLang="en-US" sz="1200" dirty="0"/>
              <a:t>주기성 추출 코드 </a:t>
            </a:r>
          </a:p>
        </p:txBody>
      </p:sp>
    </p:spTree>
    <p:extLst>
      <p:ext uri="{BB962C8B-B14F-4D97-AF65-F5344CB8AC3E}">
        <p14:creationId xmlns:p14="http://schemas.microsoft.com/office/powerpoint/2010/main" val="1584309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4" y="1426210"/>
            <a:ext cx="729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 </a:t>
            </a:r>
            <a:r>
              <a:rPr lang="ko-KR" altLang="en-US" b="1" dirty="0"/>
              <a:t>모델입력</a:t>
            </a:r>
            <a:r>
              <a:rPr lang="en-US" altLang="ko-KR" b="1" dirty="0"/>
              <a:t>(</a:t>
            </a:r>
            <a:r>
              <a:rPr lang="ko-KR" altLang="en-US" b="1" dirty="0"/>
              <a:t>심박수</a:t>
            </a:r>
            <a:r>
              <a:rPr lang="en-US" altLang="ko-KR" b="1" dirty="0"/>
              <a:t>, </a:t>
            </a:r>
            <a:r>
              <a:rPr lang="ko-KR" altLang="en-US" b="1" dirty="0"/>
              <a:t>수면시간 특성</a:t>
            </a:r>
            <a:r>
              <a:rPr lang="en-US" altLang="ko-KR" b="1" dirty="0"/>
              <a:t>, </a:t>
            </a:r>
            <a:r>
              <a:rPr lang="ko-KR" altLang="en-US" b="1" dirty="0"/>
              <a:t>주기성 특성</a:t>
            </a:r>
            <a:r>
              <a:rPr lang="en-US" altLang="ko-KR" b="1" dirty="0"/>
              <a:t>)</a:t>
            </a:r>
            <a:r>
              <a:rPr lang="ko-KR" altLang="en-US" b="1" dirty="0"/>
              <a:t> 및 클래스 축약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BF161-EB35-65BD-0E5A-A62750226654}"/>
              </a:ext>
            </a:extLst>
          </p:cNvPr>
          <p:cNvSpPr txBox="1"/>
          <p:nvPr/>
        </p:nvSpPr>
        <p:spPr>
          <a:xfrm>
            <a:off x="647972" y="2258055"/>
            <a:ext cx="5721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200" b="1" dirty="0"/>
              <a:t>LSTM (4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class : WAKE/ </a:t>
            </a:r>
            <a:r>
              <a:rPr kumimoji="1" lang="ko-KR" altLang="en-US" sz="1200" b="1" dirty="0" err="1"/>
              <a:t>얕은수면</a:t>
            </a:r>
            <a:r>
              <a:rPr kumimoji="1" lang="en-US" altLang="ko-KR" sz="1200" b="1" dirty="0"/>
              <a:t>(N1)/ </a:t>
            </a:r>
            <a:r>
              <a:rPr kumimoji="1" lang="ko-KR" altLang="en-US" sz="1200" b="1" dirty="0" err="1"/>
              <a:t>깊은수면</a:t>
            </a:r>
            <a:r>
              <a:rPr kumimoji="1" lang="en-US" altLang="ko-KR" sz="1200" b="1" dirty="0"/>
              <a:t>(N2, N3)/ REM)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5BB2F-B35D-54E2-D6B7-51365B7EBDAD}"/>
              </a:ext>
            </a:extLst>
          </p:cNvPr>
          <p:cNvSpPr txBox="1"/>
          <p:nvPr/>
        </p:nvSpPr>
        <p:spPr>
          <a:xfrm>
            <a:off x="6369520" y="2258055"/>
            <a:ext cx="5695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200" b="1" dirty="0"/>
              <a:t>LSTM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(2 class : </a:t>
            </a:r>
            <a:r>
              <a:rPr kumimoji="1" lang="ko-KR" altLang="en-US" sz="1200" b="1" dirty="0" err="1"/>
              <a:t>비작동구간</a:t>
            </a:r>
            <a:r>
              <a:rPr kumimoji="1" lang="en-US" altLang="ko-KR" sz="1200" b="1" dirty="0"/>
              <a:t>(WAKE, REM, N1)/ </a:t>
            </a:r>
            <a:r>
              <a:rPr kumimoji="1" lang="ko-KR" altLang="en-US" sz="1200" b="1" dirty="0"/>
              <a:t>작동구간</a:t>
            </a:r>
            <a:r>
              <a:rPr kumimoji="1" lang="en-US" altLang="ko-KR" sz="1200" b="1" dirty="0"/>
              <a:t>(N2, N3))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22021B-2D61-F376-1CF8-AC3E920AA290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1CA48-AE4D-A2D0-CF07-D158BD101309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딥러닝 파트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247E4B6-EA25-FD0A-F874-956ACAAEE30B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993A810E-DB4E-F0EE-1831-D3161C4D6231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그림 19" descr="그래프, 라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FD2BCB65-6933-A5AE-9274-F6394CBF1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62" y="2812496"/>
            <a:ext cx="5445097" cy="2745472"/>
          </a:xfrm>
          <a:prstGeom prst="rect">
            <a:avLst/>
          </a:prstGeom>
        </p:spPr>
      </p:pic>
      <p:pic>
        <p:nvPicPr>
          <p:cNvPr id="22" name="그림 21" descr="그래프, 라인, 도표, 스크린샷이(가) 표시된 사진&#10;&#10;자동 생성된 설명">
            <a:extLst>
              <a:ext uri="{FF2B5EF4-FFF2-40B4-BE49-F238E27FC236}">
                <a16:creationId xmlns:a16="http://schemas.microsoft.com/office/drawing/2014/main" id="{E2D1F9EB-354E-3105-CC39-CDA4DDF95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20" y="2767642"/>
            <a:ext cx="5247876" cy="28368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005A94-E182-ACD9-8A42-17A4E7FCBA5B}"/>
              </a:ext>
            </a:extLst>
          </p:cNvPr>
          <p:cNvSpPr txBox="1"/>
          <p:nvPr/>
        </p:nvSpPr>
        <p:spPr>
          <a:xfrm>
            <a:off x="7709511" y="5748298"/>
            <a:ext cx="301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Validationn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76%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F9E9D5-1C79-E4F7-5330-E1B0A96A0506}"/>
              </a:ext>
            </a:extLst>
          </p:cNvPr>
          <p:cNvSpPr txBox="1"/>
          <p:nvPr/>
        </p:nvSpPr>
        <p:spPr>
          <a:xfrm>
            <a:off x="2001088" y="5748298"/>
            <a:ext cx="301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Validationn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72%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2245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636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센서</a:t>
            </a:r>
            <a:r>
              <a:rPr lang="en-US" altLang="ko-KR" sz="1600" dirty="0"/>
              <a:t>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598ED336-A821-8604-F131-E5CF9A45B0C8}"/>
              </a:ext>
            </a:extLst>
          </p:cNvPr>
          <p:cNvSpPr txBox="1">
            <a:spLocks/>
          </p:cNvSpPr>
          <p:nvPr/>
        </p:nvSpPr>
        <p:spPr>
          <a:xfrm>
            <a:off x="4526423" y="3190473"/>
            <a:ext cx="3280065" cy="52322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r>
              <a:rPr sz="2500" b="0" i="0" dirty="0">
                <a:solidFill>
                  <a:srgbClr val="666666"/>
                </a:solidFill>
                <a:latin typeface="AppleSDGothicNeo" charset="0"/>
                <a:ea typeface="맑은 고딕" charset="0"/>
              </a:rPr>
              <a:t>✔</a:t>
            </a:r>
            <a:r>
              <a:rPr lang="en-US" sz="2500" b="0" i="0" dirty="0">
                <a:solidFill>
                  <a:srgbClr val="666666"/>
                </a:solidFill>
                <a:latin typeface="AppleSDGothicNeo" charset="0"/>
                <a:ea typeface="맑은 고딕" charset="0"/>
              </a:rPr>
              <a:t> </a:t>
            </a:r>
            <a:r>
              <a:rPr lang="ko-KR" altLang="en-US" sz="2800" b="1" dirty="0"/>
              <a:t>센서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시그널 제어</a:t>
            </a:r>
          </a:p>
        </p:txBody>
      </p:sp>
    </p:spTree>
    <p:extLst>
      <p:ext uri="{BB962C8B-B14F-4D97-AF65-F5344CB8AC3E}">
        <p14:creationId xmlns:p14="http://schemas.microsoft.com/office/powerpoint/2010/main" val="3507901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766052" y="314325"/>
            <a:ext cx="10191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Overview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766052" y="621665"/>
            <a:ext cx="114490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Content</a:t>
            </a:r>
            <a:endParaRPr lang="ko-KR" altLang="en-US" sz="16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D03A2-5C4B-4B18-3611-C7022197005F}"/>
              </a:ext>
            </a:extLst>
          </p:cNvPr>
          <p:cNvSpPr txBox="1"/>
          <p:nvPr/>
        </p:nvSpPr>
        <p:spPr>
          <a:xfrm>
            <a:off x="1179830" y="1765935"/>
            <a:ext cx="11079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00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01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02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03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04</a:t>
            </a:r>
            <a:r>
              <a:rPr lang="en-US" altLang="ko-KR" sz="2000" dirty="0"/>
              <a:t>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23269-E7C0-C7E1-119E-F0C5EBD325F9}"/>
              </a:ext>
            </a:extLst>
          </p:cNvPr>
          <p:cNvSpPr txBox="1"/>
          <p:nvPr/>
        </p:nvSpPr>
        <p:spPr>
          <a:xfrm>
            <a:off x="2287826" y="1765935"/>
            <a:ext cx="2778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인사말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주제 소개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업무 요약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업무 세부내용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추후 일정</a:t>
            </a:r>
            <a:endParaRPr lang="en-US" altLang="ko-KR" sz="20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037D1A-C57A-CD40-0CF8-1F4691E735FD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00</a:t>
            </a:r>
            <a:endParaRPr lang="ko-KR" altLang="en-US" sz="2400" dirty="0"/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1882BECC-153C-9BBD-5EB2-16730A7ECE29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17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i="0" dirty="0">
                <a:effectLst/>
                <a:latin typeface="AppleSDGothicNeo"/>
              </a:rPr>
              <a:t>가속도 센서 로직 </a:t>
            </a:r>
            <a:r>
              <a:rPr lang="ko-KR" altLang="en-US" b="1" dirty="0"/>
              <a:t>구현 및 테스트</a:t>
            </a:r>
            <a:endParaRPr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361A87-4423-39DA-736E-694020A2DB2C}"/>
              </a:ext>
            </a:extLst>
          </p:cNvPr>
          <p:cNvSpPr txBox="1"/>
          <p:nvPr/>
        </p:nvSpPr>
        <p:spPr>
          <a:xfrm>
            <a:off x="893446" y="4119759"/>
            <a:ext cx="4966970" cy="41402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altLang="ko-KR" sz="1600" b="1" dirty="0"/>
              <a:t>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74EBA7E-EDCA-0246-0EA2-5A55DF5F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28" y="1880820"/>
            <a:ext cx="3433585" cy="19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EE44F37-36A4-8176-BFB3-C43C05BBE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27" y="4289225"/>
            <a:ext cx="3433585" cy="19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상자 16">
            <a:extLst>
              <a:ext uri="{FF2B5EF4-FFF2-40B4-BE49-F238E27FC236}">
                <a16:creationId xmlns:a16="http://schemas.microsoft.com/office/drawing/2014/main" id="{2BCC3803-F355-5036-D57D-E337576EBB8A}"/>
              </a:ext>
            </a:extLst>
          </p:cNvPr>
          <p:cNvSpPr txBox="1">
            <a:spLocks/>
          </p:cNvSpPr>
          <p:nvPr/>
        </p:nvSpPr>
        <p:spPr>
          <a:xfrm>
            <a:off x="1775959" y="3911272"/>
            <a:ext cx="2241319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1. x</a:t>
            </a:r>
            <a:r>
              <a:rPr lang="ko-KR" altLang="en-US" sz="1200" dirty="0"/>
              <a:t>축이 아래를 향할 </a:t>
            </a:r>
            <a:r>
              <a:rPr lang="ko-KR" altLang="en-US" sz="1200" dirty="0" err="1"/>
              <a:t>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9" name="텍스트 상자 16">
            <a:extLst>
              <a:ext uri="{FF2B5EF4-FFF2-40B4-BE49-F238E27FC236}">
                <a16:creationId xmlns:a16="http://schemas.microsoft.com/office/drawing/2014/main" id="{89F22AEB-6E19-A6A8-E4EB-6C4E8DF41144}"/>
              </a:ext>
            </a:extLst>
          </p:cNvPr>
          <p:cNvSpPr txBox="1">
            <a:spLocks/>
          </p:cNvSpPr>
          <p:nvPr/>
        </p:nvSpPr>
        <p:spPr>
          <a:xfrm>
            <a:off x="1775958" y="6343402"/>
            <a:ext cx="2087431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2. x</a:t>
            </a:r>
            <a:r>
              <a:rPr lang="ko-KR" altLang="en-US" sz="1200" dirty="0"/>
              <a:t>축이 위를 향할 </a:t>
            </a:r>
            <a:r>
              <a:rPr lang="ko-KR" altLang="en-US" sz="1200" dirty="0" err="1"/>
              <a:t>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F40AFD16-951B-9872-D89C-8C983E5A5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521" y="1888658"/>
            <a:ext cx="3433586" cy="193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상자 16">
            <a:extLst>
              <a:ext uri="{FF2B5EF4-FFF2-40B4-BE49-F238E27FC236}">
                <a16:creationId xmlns:a16="http://schemas.microsoft.com/office/drawing/2014/main" id="{7052E07E-015D-32AA-269E-E271D06657B6}"/>
              </a:ext>
            </a:extLst>
          </p:cNvPr>
          <p:cNvSpPr txBox="1">
            <a:spLocks/>
          </p:cNvSpPr>
          <p:nvPr/>
        </p:nvSpPr>
        <p:spPr>
          <a:xfrm>
            <a:off x="5404626" y="3911272"/>
            <a:ext cx="2244525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3. y</a:t>
            </a:r>
            <a:r>
              <a:rPr lang="ko-KR" altLang="en-US" sz="1200" dirty="0"/>
              <a:t>축이 아래를 향할 </a:t>
            </a:r>
            <a:r>
              <a:rPr lang="ko-KR" altLang="en-US" sz="1200" dirty="0" err="1"/>
              <a:t>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2C08224B-D532-94C4-F1B8-F808B92E7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521" y="4289225"/>
            <a:ext cx="3433587" cy="193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상자 16">
            <a:extLst>
              <a:ext uri="{FF2B5EF4-FFF2-40B4-BE49-F238E27FC236}">
                <a16:creationId xmlns:a16="http://schemas.microsoft.com/office/drawing/2014/main" id="{6E191003-1448-045C-A73A-BFEC3C405577}"/>
              </a:ext>
            </a:extLst>
          </p:cNvPr>
          <p:cNvSpPr txBox="1">
            <a:spLocks/>
          </p:cNvSpPr>
          <p:nvPr/>
        </p:nvSpPr>
        <p:spPr>
          <a:xfrm>
            <a:off x="5481569" y="6280037"/>
            <a:ext cx="2090637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4. y</a:t>
            </a:r>
            <a:r>
              <a:rPr lang="ko-KR" altLang="en-US" sz="1200" dirty="0"/>
              <a:t>축이 위를 향할 </a:t>
            </a:r>
            <a:r>
              <a:rPr lang="ko-KR" altLang="en-US" sz="1200" dirty="0" err="1"/>
              <a:t>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EF8ADE20-8433-948C-F9F6-04B59FA5A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215" y="1888658"/>
            <a:ext cx="3433586" cy="193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텍스트 상자 16">
            <a:extLst>
              <a:ext uri="{FF2B5EF4-FFF2-40B4-BE49-F238E27FC236}">
                <a16:creationId xmlns:a16="http://schemas.microsoft.com/office/drawing/2014/main" id="{DD89A9D9-DB84-378D-6AC9-ABE2699ADC0C}"/>
              </a:ext>
            </a:extLst>
          </p:cNvPr>
          <p:cNvSpPr txBox="1">
            <a:spLocks/>
          </p:cNvSpPr>
          <p:nvPr/>
        </p:nvSpPr>
        <p:spPr>
          <a:xfrm>
            <a:off x="9109910" y="3911272"/>
            <a:ext cx="2239716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5. z</a:t>
            </a:r>
            <a:r>
              <a:rPr lang="ko-KR" altLang="en-US" sz="1200" dirty="0"/>
              <a:t>축이 아래를 향할 </a:t>
            </a:r>
            <a:r>
              <a:rPr lang="ko-KR" altLang="en-US" sz="1200" dirty="0" err="1"/>
              <a:t>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B4C09F5B-E0EB-570B-75EF-77E9BE1A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214" y="4271613"/>
            <a:ext cx="3433587" cy="196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텍스트 상자 16">
            <a:extLst>
              <a:ext uri="{FF2B5EF4-FFF2-40B4-BE49-F238E27FC236}">
                <a16:creationId xmlns:a16="http://schemas.microsoft.com/office/drawing/2014/main" id="{EEFCE934-55CE-D021-BBB6-17D8BCF20BB2}"/>
              </a:ext>
            </a:extLst>
          </p:cNvPr>
          <p:cNvSpPr txBox="1">
            <a:spLocks/>
          </p:cNvSpPr>
          <p:nvPr/>
        </p:nvSpPr>
        <p:spPr>
          <a:xfrm>
            <a:off x="8862659" y="6317654"/>
            <a:ext cx="2085827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6. z</a:t>
            </a:r>
            <a:r>
              <a:rPr lang="ko-KR" altLang="en-US" sz="1200" dirty="0"/>
              <a:t>축이 위를 향할 </a:t>
            </a:r>
            <a:r>
              <a:rPr lang="ko-KR" altLang="en-US" sz="1200" dirty="0" err="1"/>
              <a:t>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4E5EFA-574A-9B59-0C1F-FB36AEDD42F8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C89081-E21D-234A-6322-D43C84D823EF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센서</a:t>
            </a:r>
            <a:r>
              <a:rPr lang="en-US" altLang="ko-KR" sz="1600" dirty="0"/>
              <a:t>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CCF045-3C85-5F59-BB8B-66850A420B91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F58D4943-FEFD-16A8-6BFD-3370A3A04992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47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3076" y="6352529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i="0" dirty="0">
                <a:effectLst/>
                <a:latin typeface="AppleSDGothicNeo"/>
              </a:rPr>
              <a:t>수면 자세 데이터셋 수집</a:t>
            </a:r>
            <a:endParaRPr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361A87-4423-39DA-736E-694020A2DB2C}"/>
              </a:ext>
            </a:extLst>
          </p:cNvPr>
          <p:cNvSpPr txBox="1"/>
          <p:nvPr/>
        </p:nvSpPr>
        <p:spPr>
          <a:xfrm>
            <a:off x="893446" y="4119759"/>
            <a:ext cx="4966970" cy="41402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altLang="ko-KR" sz="1600" b="1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150852-D6DB-563E-488C-6831981CEAA8}"/>
              </a:ext>
            </a:extLst>
          </p:cNvPr>
          <p:cNvSpPr txBox="1"/>
          <p:nvPr/>
        </p:nvSpPr>
        <p:spPr>
          <a:xfrm>
            <a:off x="893446" y="1984890"/>
            <a:ext cx="524483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 가속도 센서로부터 얻어오는 시그널을 이용하여 </a:t>
            </a:r>
            <a:r>
              <a:rPr lang="ko-KR" altLang="en-US" sz="1400" b="1" dirty="0"/>
              <a:t>각도</a:t>
            </a:r>
            <a:r>
              <a:rPr lang="ko-KR" altLang="en-US" sz="1400" dirty="0"/>
              <a:t>로 변환한 뒤 </a:t>
            </a:r>
            <a:r>
              <a:rPr lang="en-US" altLang="ko-KR" sz="1400" dirty="0"/>
              <a:t>3</a:t>
            </a:r>
            <a:r>
              <a:rPr lang="ko-KR" altLang="en-US" sz="1400" dirty="0"/>
              <a:t>개의 클래스로 </a:t>
            </a:r>
            <a:r>
              <a:rPr lang="ko-KR" altLang="en-US" sz="1400" b="1" dirty="0"/>
              <a:t>수면 자세 </a:t>
            </a:r>
            <a:r>
              <a:rPr lang="ko-KR" altLang="en-US" sz="1400" dirty="0"/>
              <a:t>모델 학습에 사용할 데이터를 수집하였다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/>
              <a:t>실제로 흉골에 센서를 위치하여 데이터를 수집하였으며 각 클래스당 </a:t>
            </a:r>
            <a:r>
              <a:rPr lang="en-US" altLang="ko-KR" sz="1400" dirty="0"/>
              <a:t>1000</a:t>
            </a:r>
            <a:r>
              <a:rPr lang="ko-KR" altLang="en-US" sz="1400" dirty="0"/>
              <a:t>개씩 총 </a:t>
            </a:r>
            <a:r>
              <a:rPr lang="en-US" altLang="ko-KR" sz="1400" dirty="0"/>
              <a:t>3000</a:t>
            </a:r>
            <a:r>
              <a:rPr lang="ko-KR" altLang="en-US" sz="1400" dirty="0"/>
              <a:t>개의 데이터를 수집하였다</a:t>
            </a:r>
            <a:r>
              <a:rPr lang="en-US" altLang="ko-KR" sz="1400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2D30FC-34EC-7F71-E069-FD20223FE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801" y="1471262"/>
            <a:ext cx="941575" cy="11951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1BFEB64-84ED-23A2-F574-2C28C492F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677" y="1426210"/>
            <a:ext cx="2215757" cy="1284754"/>
          </a:xfrm>
          <a:prstGeom prst="rect">
            <a:avLst/>
          </a:prstGeom>
        </p:spPr>
      </p:pic>
      <p:sp>
        <p:nvSpPr>
          <p:cNvPr id="23" name="텍스트 상자 16">
            <a:extLst>
              <a:ext uri="{FF2B5EF4-FFF2-40B4-BE49-F238E27FC236}">
                <a16:creationId xmlns:a16="http://schemas.microsoft.com/office/drawing/2014/main" id="{8455EBF6-367A-C80C-2227-E395D7BAAE93}"/>
              </a:ext>
            </a:extLst>
          </p:cNvPr>
          <p:cNvSpPr txBox="1">
            <a:spLocks/>
          </p:cNvSpPr>
          <p:nvPr/>
        </p:nvSpPr>
        <p:spPr>
          <a:xfrm>
            <a:off x="7879559" y="2848794"/>
            <a:ext cx="1875835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1. </a:t>
            </a:r>
            <a:r>
              <a:rPr lang="ko-KR" altLang="en-US" sz="1200" dirty="0"/>
              <a:t>정자세</a:t>
            </a:r>
            <a:r>
              <a:rPr lang="en-US" altLang="ko-KR" sz="1200" dirty="0"/>
              <a:t>(</a:t>
            </a:r>
            <a:r>
              <a:rPr lang="ko-KR" altLang="en-US" sz="1200" dirty="0"/>
              <a:t>클래스 </a:t>
            </a:r>
            <a:r>
              <a:rPr lang="en-US" altLang="ko-KR" sz="1200" dirty="0"/>
              <a:t>1)</a:t>
            </a:r>
            <a:endParaRPr lang="ko-KR" altLang="en-US" sz="1200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B5646AA-43B8-2216-FD12-9202A5EE4F10}"/>
              </a:ext>
            </a:extLst>
          </p:cNvPr>
          <p:cNvSpPr/>
          <p:nvPr/>
        </p:nvSpPr>
        <p:spPr>
          <a:xfrm>
            <a:off x="8266543" y="1861569"/>
            <a:ext cx="783381" cy="35858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4B40A9E-3030-F6A0-953E-C708619EB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801" y="3273293"/>
            <a:ext cx="941575" cy="1195106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DA33D63-5C7D-004B-90DD-875612F65303}"/>
              </a:ext>
            </a:extLst>
          </p:cNvPr>
          <p:cNvSpPr/>
          <p:nvPr/>
        </p:nvSpPr>
        <p:spPr>
          <a:xfrm>
            <a:off x="8260336" y="3694007"/>
            <a:ext cx="783381" cy="35858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B6C2AE4-600B-03E3-7C84-C467EC0E1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8678" y="3276565"/>
            <a:ext cx="2215757" cy="1239931"/>
          </a:xfrm>
          <a:prstGeom prst="rect">
            <a:avLst/>
          </a:prstGeom>
        </p:spPr>
      </p:pic>
      <p:sp>
        <p:nvSpPr>
          <p:cNvPr id="32" name="텍스트 상자 16">
            <a:extLst>
              <a:ext uri="{FF2B5EF4-FFF2-40B4-BE49-F238E27FC236}">
                <a16:creationId xmlns:a16="http://schemas.microsoft.com/office/drawing/2014/main" id="{EAF3E719-62CF-7CBA-9DB1-29CFB4F170B8}"/>
              </a:ext>
            </a:extLst>
          </p:cNvPr>
          <p:cNvSpPr txBox="1">
            <a:spLocks/>
          </p:cNvSpPr>
          <p:nvPr/>
        </p:nvSpPr>
        <p:spPr>
          <a:xfrm>
            <a:off x="7694588" y="4615899"/>
            <a:ext cx="2962671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2. </a:t>
            </a:r>
            <a:r>
              <a:rPr lang="ko-KR" altLang="en-US" sz="1200" dirty="0"/>
              <a:t>왼쪽을 보며 누운 자세</a:t>
            </a:r>
            <a:r>
              <a:rPr lang="en-US" altLang="ko-KR" sz="1200" dirty="0"/>
              <a:t>(</a:t>
            </a:r>
            <a:r>
              <a:rPr lang="ko-KR" altLang="en-US" sz="1200" dirty="0"/>
              <a:t>클래스 </a:t>
            </a:r>
            <a:r>
              <a:rPr lang="en-US" altLang="ko-KR" sz="1200" dirty="0"/>
              <a:t>2)</a:t>
            </a:r>
            <a:endParaRPr lang="ko-KR" altLang="en-US" sz="12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38E6995-FF81-E217-50AF-805D9D7A6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381" y="4992301"/>
            <a:ext cx="894413" cy="1195106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991C958-A61E-A999-E9E8-6E6BC7FD24B5}"/>
              </a:ext>
            </a:extLst>
          </p:cNvPr>
          <p:cNvSpPr/>
          <p:nvPr/>
        </p:nvSpPr>
        <p:spPr>
          <a:xfrm>
            <a:off x="8260335" y="5410560"/>
            <a:ext cx="783381" cy="35858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FD05A64-0911-8091-C983-5B3652375B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8678" y="5028392"/>
            <a:ext cx="2293394" cy="1252873"/>
          </a:xfrm>
          <a:prstGeom prst="rect">
            <a:avLst/>
          </a:prstGeom>
        </p:spPr>
      </p:pic>
      <p:sp>
        <p:nvSpPr>
          <p:cNvPr id="38" name="텍스트 상자 16">
            <a:extLst>
              <a:ext uri="{FF2B5EF4-FFF2-40B4-BE49-F238E27FC236}">
                <a16:creationId xmlns:a16="http://schemas.microsoft.com/office/drawing/2014/main" id="{BBA5440D-2FDA-FAF0-6545-0678EC0B9EF4}"/>
              </a:ext>
            </a:extLst>
          </p:cNvPr>
          <p:cNvSpPr txBox="1">
            <a:spLocks/>
          </p:cNvSpPr>
          <p:nvPr/>
        </p:nvSpPr>
        <p:spPr>
          <a:xfrm>
            <a:off x="7694587" y="6345432"/>
            <a:ext cx="3116559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3. </a:t>
            </a:r>
            <a:r>
              <a:rPr lang="ko-KR" altLang="en-US" sz="1200" dirty="0"/>
              <a:t>오른쪽을 보며 누운 자세</a:t>
            </a:r>
            <a:r>
              <a:rPr lang="en-US" altLang="ko-KR" sz="1200" dirty="0"/>
              <a:t>(</a:t>
            </a:r>
            <a:r>
              <a:rPr lang="ko-KR" altLang="en-US" sz="1200" dirty="0"/>
              <a:t>클래스 </a:t>
            </a:r>
            <a:r>
              <a:rPr lang="en-US" altLang="ko-KR" sz="1200" dirty="0"/>
              <a:t>3)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BF5F35-6995-9F1F-BE66-30C7C8D12C49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BDFDB-E0C4-0D29-563D-93F906DDF755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센서</a:t>
            </a:r>
            <a:r>
              <a:rPr lang="en-US" altLang="ko-KR" sz="1600" dirty="0"/>
              <a:t>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BDDE047-83DB-1C58-3BA2-93C54A82DFB8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7023DE18-782F-8F6A-818A-2A07991D6217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551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82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PPG </a:t>
            </a:r>
            <a:r>
              <a:rPr lang="ko-KR" altLang="en-US" b="1" dirty="0"/>
              <a:t>작동 테스트 및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작업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8" y="1904046"/>
            <a:ext cx="4480362" cy="102021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PPG </a:t>
            </a:r>
            <a:r>
              <a:rPr lang="ko-KR" altLang="en-US" sz="1400" dirty="0"/>
              <a:t>센서 수령 후 제공된 매뉴얼에 따라 연결 후 측정 테스트 수행</a:t>
            </a:r>
            <a:r>
              <a:rPr lang="en-US" altLang="ko-KR" sz="1400" dirty="0"/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endParaRPr lang="en-US" altLang="ko-KR" sz="14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A90266-4C66-98B1-F0A6-FA99BE66E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905" y="1393700"/>
            <a:ext cx="4919510" cy="40705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6F8059-CCEA-0AD9-F329-6A9165E71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02" y="2911616"/>
            <a:ext cx="3319434" cy="278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76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82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PPG </a:t>
            </a:r>
            <a:r>
              <a:rPr lang="ko-KR" altLang="en-US" b="1" dirty="0"/>
              <a:t>작동 테스트 및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작업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8" y="1904046"/>
            <a:ext cx="3245328" cy="134338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측정 부위 손목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ko-KR" altLang="en-US" sz="1400" dirty="0"/>
              <a:t>피크 탐지 알고리즘 수행 결과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노이즈가 많고 확실한 피크 구별이 </a:t>
            </a:r>
            <a:r>
              <a:rPr lang="ko-KR" altLang="en-US" sz="1400" dirty="0" err="1"/>
              <a:t>힘듬</a:t>
            </a:r>
            <a:r>
              <a:rPr lang="en-US" altLang="ko-KR" sz="1400" dirty="0"/>
              <a:t>.)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5A1E3C-3567-30E0-9B23-5B5C29524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415" y="547285"/>
            <a:ext cx="7068536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22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82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PPG </a:t>
            </a:r>
            <a:r>
              <a:rPr lang="ko-KR" altLang="en-US" b="1" dirty="0"/>
              <a:t>작동 테스트 및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작업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7" y="1904046"/>
            <a:ext cx="9705505" cy="134985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다양한 부위에서 측정</a:t>
            </a:r>
            <a:r>
              <a:rPr lang="en-US" altLang="ko-KR" sz="1400" dirty="0"/>
              <a:t>. </a:t>
            </a:r>
            <a:r>
              <a:rPr lang="ko-KR" altLang="en-US" sz="1400" dirty="0"/>
              <a:t>좌측부터 손목</a:t>
            </a:r>
            <a:r>
              <a:rPr lang="en-US" altLang="ko-KR" sz="1400" dirty="0"/>
              <a:t>, </a:t>
            </a:r>
            <a:r>
              <a:rPr lang="ko-KR" altLang="en-US" sz="1400" dirty="0"/>
              <a:t>손가락</a:t>
            </a:r>
            <a:r>
              <a:rPr lang="en-US" altLang="ko-KR" sz="1400" dirty="0"/>
              <a:t>, </a:t>
            </a:r>
            <a:r>
              <a:rPr lang="ko-KR" altLang="en-US" sz="1400" dirty="0"/>
              <a:t>흉골</a:t>
            </a:r>
            <a:endParaRPr lang="en-US" altLang="ko-KR" sz="1400" dirty="0"/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측정 부위 변경에도 불구하고 기존과 마찬가지로 신호의 일정한 패턴 발견 불가능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. </a:t>
            </a:r>
            <a:r>
              <a:rPr lang="ko-KR" altLang="en-US" sz="1400" b="1" i="0" dirty="0">
                <a:effectLst/>
                <a:highlight>
                  <a:srgbClr val="FFFFFF"/>
                </a:highlight>
                <a:latin typeface="system-ui"/>
              </a:rPr>
              <a:t>따라서 신호 자체에 노이즈가 존재할 것이라고 판단하고 </a:t>
            </a:r>
            <a:r>
              <a:rPr lang="en-US" altLang="ko-KR" sz="1400" b="1" i="0" dirty="0">
                <a:effectLst/>
                <a:highlight>
                  <a:srgbClr val="FFFFFF"/>
                </a:highlight>
                <a:latin typeface="system-ui"/>
              </a:rPr>
              <a:t>PPG </a:t>
            </a:r>
            <a:r>
              <a:rPr lang="ko-KR" altLang="en-US" sz="1400" b="1" i="0" dirty="0">
                <a:effectLst/>
                <a:highlight>
                  <a:srgbClr val="FFFFFF"/>
                </a:highlight>
                <a:latin typeface="system-ui"/>
              </a:rPr>
              <a:t>신호에서 노이즈 필터링 및 심박수를 추출했던 다양한 논문들을 참고하며 다양한 신호 </a:t>
            </a:r>
            <a:r>
              <a:rPr lang="ko-KR" altLang="en-US" sz="1400" b="1" i="0" dirty="0" err="1">
                <a:effectLst/>
                <a:highlight>
                  <a:srgbClr val="FFFFFF"/>
                </a:highlight>
                <a:latin typeface="system-ui"/>
              </a:rPr>
              <a:t>전처리</a:t>
            </a:r>
            <a:r>
              <a:rPr lang="ko-KR" altLang="en-US" sz="1400" b="1" i="0" dirty="0">
                <a:effectLst/>
                <a:highlight>
                  <a:srgbClr val="FFFFFF"/>
                </a:highlight>
                <a:latin typeface="system-ui"/>
              </a:rPr>
              <a:t> 방법을 도입하였음</a:t>
            </a:r>
            <a:r>
              <a:rPr lang="en-US" altLang="ko-KR" sz="1400" b="1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  <a:endParaRPr lang="en-US" altLang="ko-KR" sz="1400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445215-3ACA-A7D7-A2C0-4963BD63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366" y="3410558"/>
            <a:ext cx="3629780" cy="28320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0A6760-9DCD-74D4-F3DD-CC2FCC7A6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295" y="3410558"/>
            <a:ext cx="3585089" cy="28320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2ABE7A-C771-5B5C-F69F-5C96D1C27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4" y="3410557"/>
            <a:ext cx="3591093" cy="28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93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82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PPG </a:t>
            </a:r>
            <a:r>
              <a:rPr lang="ko-KR" altLang="en-US" b="1" dirty="0"/>
              <a:t>작동 테스트 및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작업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7" y="1904046"/>
            <a:ext cx="9705505" cy="134338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Min-max </a:t>
            </a:r>
            <a:r>
              <a:rPr lang="ko-KR" altLang="en-US" sz="1400" dirty="0"/>
              <a:t>스케일링</a:t>
            </a:r>
            <a:r>
              <a:rPr lang="en-US" altLang="ko-KR" sz="1400" dirty="0"/>
              <a:t>, Normalization, MA Filtering, Wavelet Filtering </a:t>
            </a:r>
            <a:r>
              <a:rPr lang="ko-KR" altLang="en-US" sz="1400" dirty="0"/>
              <a:t>등을 수행하였으나 크게 개선되지 않았고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b="1" dirty="0"/>
              <a:t>그나마 심박수 정보가 포함된 </a:t>
            </a:r>
            <a:r>
              <a:rPr lang="en-US" altLang="ko-KR" sz="1400" b="1" dirty="0"/>
              <a:t>0.6Hz~3.3Hz</a:t>
            </a:r>
            <a:r>
              <a:rPr lang="ko-KR" altLang="en-US" sz="1400" b="1" dirty="0"/>
              <a:t>의 </a:t>
            </a:r>
            <a:r>
              <a:rPr lang="en-US" altLang="ko-KR" sz="1400" b="1" dirty="0" err="1"/>
              <a:t>BandWidth</a:t>
            </a:r>
            <a:r>
              <a:rPr lang="en-US" altLang="ko-KR" sz="1400" b="1" dirty="0"/>
              <a:t> Filtering</a:t>
            </a:r>
            <a:r>
              <a:rPr lang="ko-KR" altLang="en-US" sz="1400" b="1" dirty="0"/>
              <a:t>이 좋은 결과를 보여주었음</a:t>
            </a:r>
            <a:r>
              <a:rPr lang="en-US" altLang="ko-KR" sz="1400" b="1" dirty="0"/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하지만 해당 신호의 파형은 아직도 명확한 피크 확인이 불가능 </a:t>
            </a:r>
            <a:r>
              <a:rPr lang="en-US" altLang="ko-KR" sz="1400" b="1" dirty="0"/>
              <a:t>&amp; </a:t>
            </a:r>
            <a:r>
              <a:rPr lang="ko-KR" altLang="en-US" sz="1400" b="1" dirty="0"/>
              <a:t>시각으로 확인 가능한 피크를 이용해 심박수를 계산할 경우 </a:t>
            </a:r>
            <a:r>
              <a:rPr lang="en-US" altLang="ko-KR" sz="1400" b="1" dirty="0"/>
              <a:t>220bpm</a:t>
            </a:r>
            <a:r>
              <a:rPr lang="ko-KR" altLang="en-US" sz="1400" b="1" dirty="0"/>
              <a:t>이라는 비정상적인 심박수 도출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휴식 시 심박수는 </a:t>
            </a:r>
            <a:r>
              <a:rPr lang="en-US" altLang="ko-KR" sz="1400" b="1" dirty="0"/>
              <a:t>60~100bpm).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CE560C-32C3-1840-C29C-13B94EBC9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2" y="3457604"/>
            <a:ext cx="4383679" cy="28274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D9E194-4B9A-52D1-E407-820C2E577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746" y="3264623"/>
            <a:ext cx="4401899" cy="313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19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82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PPG </a:t>
            </a:r>
            <a:r>
              <a:rPr lang="ko-KR" altLang="en-US" b="1" dirty="0"/>
              <a:t>작동 테스트 및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작업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7" y="1904046"/>
            <a:ext cx="5466015" cy="6970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이후 다른 </a:t>
            </a:r>
            <a:r>
              <a:rPr lang="en-US" altLang="ko-KR" sz="1400" dirty="0"/>
              <a:t>PPG </a:t>
            </a:r>
            <a:r>
              <a:rPr lang="ko-KR" altLang="en-US" sz="1400" dirty="0"/>
              <a:t>센서 </a:t>
            </a:r>
            <a:r>
              <a:rPr lang="en-US" altLang="ko-KR" sz="1400" dirty="0"/>
              <a:t>MAX30102 </a:t>
            </a:r>
            <a:r>
              <a:rPr lang="ko-KR" altLang="en-US" sz="1400" dirty="0"/>
              <a:t>구입</a:t>
            </a:r>
            <a:r>
              <a:rPr lang="en-US" altLang="ko-KR" sz="1400" dirty="0"/>
              <a:t>. </a:t>
            </a:r>
            <a:r>
              <a:rPr lang="ko-KR" altLang="en-US" sz="1400" dirty="0"/>
              <a:t>하지만 해당 센서는 </a:t>
            </a:r>
            <a:r>
              <a:rPr lang="en-US" altLang="ko-KR" sz="1400" b="1" dirty="0"/>
              <a:t>PPG</a:t>
            </a:r>
            <a:r>
              <a:rPr lang="ko-KR" altLang="en-US" sz="1400" b="1" dirty="0"/>
              <a:t>가 아닌 호흡을 측정하고 있었음</a:t>
            </a:r>
            <a:r>
              <a:rPr lang="en-US" altLang="ko-KR" sz="1400" b="1" dirty="0"/>
              <a:t>.  =&gt; </a:t>
            </a:r>
            <a:r>
              <a:rPr lang="ko-KR" altLang="en-US" sz="1400" b="1" dirty="0"/>
              <a:t>이용불가</a:t>
            </a:r>
            <a:r>
              <a:rPr lang="en-US" altLang="ko-KR" sz="1400" b="1" dirty="0"/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4D95B9D-9399-35B5-A89B-CC3D1D1D3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48" y="2881743"/>
            <a:ext cx="3679029" cy="33724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C2FFA1-6DF1-55EE-9340-B89E739E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363" y="2937085"/>
            <a:ext cx="5708072" cy="318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34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Mi Band </a:t>
            </a:r>
            <a:r>
              <a:rPr lang="ko-KR" altLang="en-US" b="1" dirty="0"/>
              <a:t>패킷 </a:t>
            </a:r>
            <a:r>
              <a:rPr lang="ko-KR" altLang="en-US" b="1" dirty="0" err="1"/>
              <a:t>스누핑</a:t>
            </a:r>
            <a:r>
              <a:rPr lang="ko-KR" altLang="en-US" b="1" dirty="0"/>
              <a:t> 및 실제 심박수 측정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994162" y="1904046"/>
            <a:ext cx="5466015" cy="328884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차선책으로 헬스 밴드용으로 개발된 </a:t>
            </a:r>
            <a:r>
              <a:rPr lang="ko-KR" altLang="en-US" sz="1400" b="0" i="0" dirty="0" err="1">
                <a:effectLst/>
                <a:highlight>
                  <a:srgbClr val="FFFFFF"/>
                </a:highlight>
                <a:latin typeface="system-ui"/>
              </a:rPr>
              <a:t>샤오미의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  </a:t>
            </a:r>
            <a:r>
              <a:rPr lang="ko-KR" altLang="en-US" sz="1400" dirty="0" err="1">
                <a:highlight>
                  <a:srgbClr val="FFFFFF"/>
                </a:highlight>
                <a:latin typeface="system-ui"/>
              </a:rPr>
              <a:t>미밴드</a:t>
            </a:r>
            <a:r>
              <a:rPr lang="ko-KR" altLang="en-US" sz="1400" dirty="0">
                <a:highlight>
                  <a:srgbClr val="FFFFFF"/>
                </a:highlight>
                <a:latin typeface="system-ui"/>
              </a:rPr>
              <a:t> 사용</a:t>
            </a:r>
            <a:r>
              <a:rPr lang="en-US" altLang="ko-KR" sz="1400" dirty="0">
                <a:highlight>
                  <a:srgbClr val="FFFFFF"/>
                </a:highlight>
                <a:latin typeface="system-ui"/>
              </a:rPr>
              <a:t>.</a:t>
            </a:r>
            <a:br>
              <a:rPr lang="en-US" altLang="ko-KR" sz="1400" dirty="0">
                <a:highlight>
                  <a:srgbClr val="FFFFFF"/>
                </a:highlight>
                <a:latin typeface="system-ui"/>
              </a:rPr>
            </a:br>
            <a:r>
              <a:rPr lang="ko-KR" altLang="en-US" sz="1400" b="1" i="0" dirty="0">
                <a:effectLst/>
                <a:highlight>
                  <a:srgbClr val="FFFFFF"/>
                </a:highlight>
                <a:latin typeface="system-ui"/>
              </a:rPr>
              <a:t>커스텀 </a:t>
            </a:r>
            <a:r>
              <a:rPr lang="en-US" altLang="ko-KR" sz="1400" b="1" i="0" dirty="0">
                <a:effectLst/>
                <a:highlight>
                  <a:srgbClr val="FFFFFF"/>
                </a:highlight>
                <a:latin typeface="system-ui"/>
              </a:rPr>
              <a:t>Flutter </a:t>
            </a:r>
            <a:r>
              <a:rPr lang="ko-KR" altLang="en-US" sz="1400" b="1" i="0" dirty="0">
                <a:effectLst/>
                <a:highlight>
                  <a:srgbClr val="FFFFFF"/>
                </a:highlight>
                <a:latin typeface="system-ui"/>
              </a:rPr>
              <a:t>앱에서 미밴드의 </a:t>
            </a:r>
            <a:r>
              <a:rPr lang="en-US" altLang="ko-KR" sz="1400" b="1" i="0" dirty="0">
                <a:effectLst/>
                <a:highlight>
                  <a:srgbClr val="FFFFFF"/>
                </a:highlight>
                <a:latin typeface="system-ui"/>
              </a:rPr>
              <a:t>BLE </a:t>
            </a:r>
            <a:r>
              <a:rPr lang="ko-KR" altLang="en-US" sz="1400" b="1" i="0" dirty="0">
                <a:effectLst/>
                <a:highlight>
                  <a:srgbClr val="FFFFFF"/>
                </a:highlight>
                <a:latin typeface="system-ui"/>
              </a:rPr>
              <a:t>통신 패킷을 빼내어 심박수 추출 작업 진행</a:t>
            </a:r>
            <a:r>
              <a:rPr lang="en-US" altLang="ko-KR" sz="1400" b="1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sz="1400" b="1" i="0" dirty="0" err="1">
                <a:effectLst/>
                <a:highlight>
                  <a:srgbClr val="FFFFFF"/>
                </a:highlight>
                <a:latin typeface="system-ui"/>
              </a:rPr>
              <a:t>WireShark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를 이용하여 </a:t>
            </a:r>
            <a:r>
              <a:rPr lang="ko-KR" altLang="en-US" sz="1400" b="0" i="0" dirty="0" err="1">
                <a:effectLst/>
                <a:highlight>
                  <a:srgbClr val="FFFFFF"/>
                </a:highlight>
                <a:latin typeface="system-ui"/>
              </a:rPr>
              <a:t>미밴드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-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스마트폰 간의 블루투스 패킷 분석을 </a:t>
            </a:r>
            <a:r>
              <a:rPr lang="ko-KR" altLang="en-US" sz="1400" dirty="0">
                <a:highlight>
                  <a:srgbClr val="FFFFFF"/>
                </a:highlight>
                <a:latin typeface="system-ui"/>
              </a:rPr>
              <a:t>통해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착용한 미밴드의 패킷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,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특히 심박수 데이터를 요청 및 응답하는 패킷을 확인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패킷 분석으로 얻은 미밴드의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MAC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주소와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Paring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및 연결을 수행해주었고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,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마지막으로 획득한 심박수 서비스의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UUID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와 특성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UUID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를 이용하여 해당 특성을 찾은 후 심박수 값에 대한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Notify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를 설정해주어 심박수를 가져올 수 있게 되었음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598130-C5C6-7E20-324F-60C93FEFF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241" y="684211"/>
            <a:ext cx="3143689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57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Mi Band </a:t>
            </a:r>
            <a:r>
              <a:rPr lang="ko-KR" altLang="en-US" b="1" dirty="0"/>
              <a:t>패킷 </a:t>
            </a:r>
            <a:r>
              <a:rPr lang="ko-KR" altLang="en-US" b="1" dirty="0" err="1"/>
              <a:t>스누핑</a:t>
            </a:r>
            <a:r>
              <a:rPr lang="ko-KR" altLang="en-US" b="1" dirty="0"/>
              <a:t> 및 실제 심박수 측정</a:t>
            </a: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5C32FD-0FD5-569D-FF94-13E6E06D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00" y="1945659"/>
            <a:ext cx="5430008" cy="44106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3053CF-88C4-7EC3-55BE-4214B67B1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835" y="965274"/>
            <a:ext cx="2553692" cy="518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87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Mi Band </a:t>
            </a:r>
            <a:r>
              <a:rPr lang="ko-KR" altLang="en-US" b="1" dirty="0"/>
              <a:t>패킷 </a:t>
            </a:r>
            <a:r>
              <a:rPr lang="ko-KR" altLang="en-US" b="1" dirty="0" err="1"/>
              <a:t>스누핑</a:t>
            </a:r>
            <a:r>
              <a:rPr lang="ko-KR" altLang="en-US" b="1" dirty="0"/>
              <a:t> 및 실제 심박수 측정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994162" y="1904046"/>
            <a:ext cx="9990513" cy="360553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27262B"/>
                </a:solidFill>
                <a:effectLst/>
                <a:highlight>
                  <a:srgbClr val="FFFFFF"/>
                </a:highlight>
                <a:latin typeface="system-ui"/>
              </a:rPr>
              <a:t>데이터 수집 및 실험 계획</a:t>
            </a:r>
            <a:endParaRPr lang="en-US" altLang="ko-KR" sz="1400" dirty="0">
              <a:solidFill>
                <a:srgbClr val="27262B"/>
              </a:solidFill>
              <a:highlight>
                <a:srgbClr val="FFFFFF"/>
              </a:highlight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실시간으로 데이터가 들어오는 것을 성공적으로 확인하였고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, 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수집한 심박수 데이터를 이용하여 수면단계를 분류하고 이에 대한 정확도를 측정하기 위해 데이터 수집을 진행함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400" b="0" i="0" dirty="0">
              <a:solidFill>
                <a:srgbClr val="5C5962"/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AWS EC2 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백그라운드 서버 및 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RDS DB 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가동으로 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Flutter 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앱에서 탈취한 심박수 정보를 </a:t>
            </a:r>
            <a:r>
              <a:rPr lang="ko-KR" altLang="en-US" sz="1400" dirty="0">
                <a:solidFill>
                  <a:srgbClr val="5C5962"/>
                </a:solidFill>
                <a:highlight>
                  <a:srgbClr val="FFFFFF"/>
                </a:highlight>
                <a:latin typeface="system-ui"/>
              </a:rPr>
              <a:t>저장</a:t>
            </a:r>
            <a:r>
              <a:rPr lang="en-US" altLang="ko-KR" sz="1400" dirty="0">
                <a:solidFill>
                  <a:srgbClr val="5C5962"/>
                </a:solidFill>
                <a:highlight>
                  <a:srgbClr val="FFFFFF"/>
                </a:highlight>
                <a:latin typeface="system-ui"/>
              </a:rPr>
              <a:t>.</a:t>
            </a:r>
            <a:endParaRPr lang="en-US" altLang="ko-KR" sz="1400" b="0" i="0" dirty="0">
              <a:solidFill>
                <a:srgbClr val="5C5962"/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기상 후 데이터 측정을 정지하고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, </a:t>
            </a:r>
            <a:r>
              <a:rPr lang="ko-KR" altLang="en-US" sz="1400" b="0" i="0" dirty="0" err="1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하루밤동안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 측정된 심박수 데이터를 미리 </a:t>
            </a:r>
            <a:r>
              <a:rPr lang="ko-KR" altLang="en-US" sz="1400" b="0" i="0" dirty="0" err="1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학습해두었던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 모델로 추론하며 수면단계를 분류 및 성능 비교 진행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비교 대상은 갤럭시 </a:t>
            </a:r>
            <a:r>
              <a:rPr lang="ko-KR" altLang="en-US" sz="1400" b="0" i="0" dirty="0" err="1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워치에서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 제공하는 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Samsung Health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의 수면분석 결과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. </a:t>
            </a:r>
            <a:r>
              <a:rPr lang="ko-KR" altLang="en-US" sz="1400" dirty="0">
                <a:solidFill>
                  <a:srgbClr val="5C5962"/>
                </a:solidFill>
                <a:highlight>
                  <a:srgbClr val="FFFFFF"/>
                </a:highlight>
                <a:latin typeface="system-ui"/>
              </a:rPr>
              <a:t>이는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 단순히 이미지 형태로만 제공되기 때문에 위에서 모델이 추론한 수면단계 분류 결과를 동일하게 이미지 형태로 변환하여 얼마나 일치하는지 비교하여 정확도를 판별할 것이다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(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기존과 동일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).</a:t>
            </a:r>
          </a:p>
          <a:p>
            <a:pPr latinLnBrk="0"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29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CAAE-431B-1652-902F-44B02747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79DA8-ABDA-4B0B-60A6-DD48F00D9B89}"/>
              </a:ext>
            </a:extLst>
          </p:cNvPr>
          <p:cNvSpPr txBox="1"/>
          <p:nvPr/>
        </p:nvSpPr>
        <p:spPr>
          <a:xfrm>
            <a:off x="5923959" y="2828290"/>
            <a:ext cx="15938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인사말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0A6F85-205E-7D1A-11C5-C49716C84A61}"/>
              </a:ext>
            </a:extLst>
          </p:cNvPr>
          <p:cNvSpPr/>
          <p:nvPr/>
        </p:nvSpPr>
        <p:spPr>
          <a:xfrm>
            <a:off x="4214030" y="26892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00</a:t>
            </a:r>
            <a:endParaRPr lang="ko-KR" altLang="en-US" sz="2400" dirty="0"/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741B504A-FBB1-BF45-1C30-05E4A21C47C8}"/>
              </a:ext>
            </a:extLst>
          </p:cNvPr>
          <p:cNvSpPr/>
          <p:nvPr/>
        </p:nvSpPr>
        <p:spPr>
          <a:xfrm>
            <a:off x="5220068" y="26892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9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CAAE-431B-1652-902F-44B02747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79DA8-ABDA-4B0B-60A6-DD48F00D9B89}"/>
              </a:ext>
            </a:extLst>
          </p:cNvPr>
          <p:cNvSpPr txBox="1"/>
          <p:nvPr/>
        </p:nvSpPr>
        <p:spPr>
          <a:xfrm>
            <a:off x="5923959" y="2828290"/>
            <a:ext cx="225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향후 계획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0A6F85-205E-7D1A-11C5-C49716C84A61}"/>
              </a:ext>
            </a:extLst>
          </p:cNvPr>
          <p:cNvSpPr/>
          <p:nvPr/>
        </p:nvSpPr>
        <p:spPr>
          <a:xfrm>
            <a:off x="4214030" y="26892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04</a:t>
            </a:r>
            <a:endParaRPr lang="ko-KR" altLang="en-US" sz="2400" dirty="0"/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741B504A-FBB1-BF45-1C30-05E4A21C47C8}"/>
              </a:ext>
            </a:extLst>
          </p:cNvPr>
          <p:cNvSpPr/>
          <p:nvPr/>
        </p:nvSpPr>
        <p:spPr>
          <a:xfrm>
            <a:off x="5220068" y="26892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150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4" y="1426210"/>
            <a:ext cx="560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 </a:t>
            </a:r>
            <a:r>
              <a:rPr lang="ko-KR" altLang="en-US" b="1" dirty="0"/>
              <a:t>향후 단기 계획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487C1-2F5D-F0C8-7574-F81A08550F39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향후 계획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96C7E5-67F4-3EAD-0A6D-F1FA782BAE83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향후 단기 계획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DB6E795-E3FE-C15B-84EF-8DEFC95670D9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04</a:t>
            </a:r>
            <a:endParaRPr lang="ko-KR" altLang="en-US" sz="2400" dirty="0"/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9A9B7199-BFD4-EB5A-3894-0EFAE36AD331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C7D2E-23CD-946A-8F03-DE40F4591545}"/>
              </a:ext>
            </a:extLst>
          </p:cNvPr>
          <p:cNvSpPr txBox="1"/>
          <p:nvPr/>
        </p:nvSpPr>
        <p:spPr>
          <a:xfrm>
            <a:off x="1006038" y="1970201"/>
            <a:ext cx="5901300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실제 수면 심박수 데이터를 수집하고 있음</a:t>
            </a:r>
            <a:r>
              <a:rPr lang="en-US" altLang="ko-KR" sz="1400" dirty="0"/>
              <a:t>. </a:t>
            </a:r>
            <a:r>
              <a:rPr lang="ko-KR" altLang="en-US" sz="1400" dirty="0"/>
              <a:t>추후 해당 데이터를 이용하여 사전 학습된 모델을 통해 수면단계를 분류 및 성능 개선 예정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뒤집어 자는 상태의 가속도 데이터 수집을 추가로 진행 예정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이후 수면자세 분류 모델 학습 진행할 것</a:t>
            </a:r>
            <a:r>
              <a:rPr lang="en-US" altLang="ko-KR" sz="14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954A62-789E-80AC-F427-8B67CCBED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261" y="3033334"/>
            <a:ext cx="2420519" cy="31665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0A8A14-935A-3112-7974-036B769BD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261" y="631673"/>
            <a:ext cx="3463123" cy="22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27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>
            <a:off x="0" y="0"/>
            <a:ext cx="12193270" cy="685927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4173855" y="2819400"/>
            <a:ext cx="3358515" cy="86106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5000" b="0">
                <a:latin typeface="맑은 고딕" charset="0"/>
                <a:ea typeface="맑은 고딕" charset="0"/>
              </a:rPr>
              <a:t>감사합니다</a:t>
            </a:r>
            <a:endParaRPr lang="ko-KR" altLang="en-US" sz="5000"/>
          </a:p>
        </p:txBody>
      </p:sp>
      <p:sp>
        <p:nvSpPr>
          <p:cNvPr id="2" name="번개 1">
            <a:extLst>
              <a:ext uri="{FF2B5EF4-FFF2-40B4-BE49-F238E27FC236}">
                <a16:creationId xmlns:a16="http://schemas.microsoft.com/office/drawing/2014/main" id="{33F75680-7CBC-CA16-4303-48BDB5453AFF}"/>
              </a:ext>
            </a:extLst>
          </p:cNvPr>
          <p:cNvSpPr/>
          <p:nvPr/>
        </p:nvSpPr>
        <p:spPr>
          <a:xfrm rot="20056518" flipH="1">
            <a:off x="10773866" y="5254209"/>
            <a:ext cx="1124057" cy="1154015"/>
          </a:xfrm>
          <a:prstGeom prst="lightningBolt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0191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인사말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 소개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팀 소개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8" y="1904046"/>
            <a:ext cx="5138204" cy="360553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400" dirty="0"/>
              <a:t> 안녕하십니까</a:t>
            </a:r>
            <a:r>
              <a:rPr lang="en-US" altLang="ko-KR" sz="1400" dirty="0"/>
              <a:t>. </a:t>
            </a:r>
            <a:r>
              <a:rPr lang="ko-KR" altLang="en-US" sz="1400" dirty="0"/>
              <a:t>저희는 박종현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이제욱</a:t>
            </a:r>
            <a:r>
              <a:rPr lang="en-US" altLang="ko-KR" sz="1400" dirty="0"/>
              <a:t>, </a:t>
            </a:r>
            <a:r>
              <a:rPr lang="ko-KR" altLang="en-US" sz="1400" dirty="0"/>
              <a:t>이태우 학생으로 구성된 </a:t>
            </a:r>
            <a:r>
              <a:rPr lang="ko-KR" altLang="en-US" sz="1400" dirty="0" err="1"/>
              <a:t>지지직팀입니다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저희 주제에 대한 간단한 소개와 함께 핵심 구현 목표</a:t>
            </a:r>
            <a:r>
              <a:rPr lang="en-US" altLang="ko-KR" sz="1400" dirty="0"/>
              <a:t>, </a:t>
            </a:r>
            <a:r>
              <a:rPr lang="ko-KR" altLang="en-US" sz="1400" dirty="0"/>
              <a:t>구현 과정에서 겪었던 시행착오들을 중점적으로 간략히 발표를 진행하겠습니다</a:t>
            </a:r>
            <a:r>
              <a:rPr lang="en-US" altLang="ko-KR" sz="1400" dirty="0"/>
              <a:t>.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en-US" altLang="ko-KR" sz="1400" dirty="0"/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altLang="ko-KR" sz="1400" dirty="0"/>
              <a:t> </a:t>
            </a:r>
            <a:r>
              <a:rPr lang="ko-KR" altLang="en-US" sz="1400" dirty="0"/>
              <a:t>저희 팀은 개인별로 작업 내용을 쭉 이어서 설명하지 않고</a:t>
            </a:r>
            <a:r>
              <a:rPr lang="en-US" altLang="ko-KR" sz="1400" dirty="0"/>
              <a:t>, </a:t>
            </a:r>
            <a:r>
              <a:rPr lang="ko-KR" altLang="en-US" sz="1400" dirty="0"/>
              <a:t>발표 간에 이해가 쉽도록 주제 별로 작업목표와 업무 내용을 순서대로 설명할 것이며</a:t>
            </a:r>
            <a:r>
              <a:rPr lang="en-US" altLang="ko-KR" sz="1400" dirty="0"/>
              <a:t>, </a:t>
            </a:r>
            <a:r>
              <a:rPr lang="ko-KR" altLang="en-US" sz="1400" dirty="0"/>
              <a:t>각 업무 내용은 작업했던 개인이 설명하도록 하겠습니다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발표자가 자주 바뀌겠지만</a:t>
            </a:r>
            <a:r>
              <a:rPr lang="en-US" altLang="ko-KR" sz="1400" dirty="0"/>
              <a:t>, </a:t>
            </a:r>
            <a:r>
              <a:rPr lang="ko-KR" altLang="en-US" sz="1400" dirty="0"/>
              <a:t>청취자 분들의 내용 이해를 돕기 </a:t>
            </a:r>
            <a:r>
              <a:rPr lang="ko-KR" altLang="en-US" sz="1400" dirty="0" err="1"/>
              <a:t>위함이니</a:t>
            </a:r>
            <a:r>
              <a:rPr lang="ko-KR" altLang="en-US" sz="1400" dirty="0"/>
              <a:t> 양해 부탁드립니다</a:t>
            </a:r>
            <a:r>
              <a:rPr lang="en-US" altLang="ko-KR" sz="1400" dirty="0"/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endParaRPr lang="en-US" altLang="ko-KR" sz="14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5D0530-E71D-895C-8739-D2BF1EA8D67E}"/>
              </a:ext>
            </a:extLst>
          </p:cNvPr>
          <p:cNvGrpSpPr/>
          <p:nvPr/>
        </p:nvGrpSpPr>
        <p:grpSpPr>
          <a:xfrm>
            <a:off x="6496369" y="1426210"/>
            <a:ext cx="4804071" cy="3192383"/>
            <a:chOff x="5941897" y="1269633"/>
            <a:chExt cx="4804071" cy="319238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0DF0B71-01E5-D826-AB55-CD8B10F65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1897" y="1269633"/>
              <a:ext cx="4804071" cy="3192383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E23272-DC73-3DE0-610A-C79A822225A6}"/>
                </a:ext>
              </a:extLst>
            </p:cNvPr>
            <p:cNvSpPr/>
            <p:nvPr/>
          </p:nvSpPr>
          <p:spPr>
            <a:xfrm>
              <a:off x="6321708" y="1850084"/>
              <a:ext cx="1025092" cy="6483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EAE729-03EF-C4D5-7F77-2204D88F155A}"/>
                </a:ext>
              </a:extLst>
            </p:cNvPr>
            <p:cNvSpPr/>
            <p:nvPr/>
          </p:nvSpPr>
          <p:spPr>
            <a:xfrm>
              <a:off x="7460072" y="4009095"/>
              <a:ext cx="2229937" cy="4021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00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CAAE-431B-1652-902F-44B02747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79DA8-ABDA-4B0B-60A6-DD48F00D9B89}"/>
              </a:ext>
            </a:extLst>
          </p:cNvPr>
          <p:cNvSpPr txBox="1"/>
          <p:nvPr/>
        </p:nvSpPr>
        <p:spPr>
          <a:xfrm>
            <a:off x="5923959" y="2828290"/>
            <a:ext cx="159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주제 소개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0A6F85-205E-7D1A-11C5-C49716C84A61}"/>
              </a:ext>
            </a:extLst>
          </p:cNvPr>
          <p:cNvSpPr/>
          <p:nvPr/>
        </p:nvSpPr>
        <p:spPr>
          <a:xfrm>
            <a:off x="4214030" y="26892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01</a:t>
            </a:r>
            <a:endParaRPr lang="ko-KR" altLang="en-US" sz="2400" dirty="0"/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741B504A-FBB1-BF45-1C30-05E4A21C47C8}"/>
              </a:ext>
            </a:extLst>
          </p:cNvPr>
          <p:cNvSpPr/>
          <p:nvPr/>
        </p:nvSpPr>
        <p:spPr>
          <a:xfrm>
            <a:off x="5220068" y="26892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60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0191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주제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수면자세 개선 디바이스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주제 소개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7" y="1884902"/>
            <a:ext cx="5937503" cy="45750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 이번 </a:t>
            </a:r>
            <a:r>
              <a:rPr lang="en-US" altLang="ko-KR" sz="1400" dirty="0"/>
              <a:t>2024</a:t>
            </a:r>
            <a:r>
              <a:rPr lang="ko-KR" altLang="en-US" sz="1400" dirty="0"/>
              <a:t>년 캡스턴 디자인 과목에서 저희 </a:t>
            </a:r>
            <a:r>
              <a:rPr lang="ko-KR" altLang="en-US" sz="1400" dirty="0" err="1"/>
              <a:t>지지직팀이</a:t>
            </a:r>
            <a:r>
              <a:rPr lang="ko-KR" altLang="en-US" sz="1400" dirty="0"/>
              <a:t> 선정한 주제는 “수면자세 개선을 위한 웨어러블 디바이스” 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수면 시 허리 건강문제로 정자세를 유지해야 하는 사람과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위역류질환을</a:t>
            </a:r>
            <a:r>
              <a:rPr lang="ko-KR" altLang="en-US" sz="1400" dirty="0"/>
              <a:t> 앓고 있어 좌측으로 눕는 수면자세를 </a:t>
            </a:r>
            <a:r>
              <a:rPr lang="ko-KR" altLang="en-US" sz="1400" dirty="0" err="1"/>
              <a:t>유지해야하는</a:t>
            </a:r>
            <a:r>
              <a:rPr lang="ko-KR" altLang="en-US" sz="1400" dirty="0"/>
              <a:t> 등 수면 도중에 특정 자세를 </a:t>
            </a:r>
            <a:r>
              <a:rPr lang="ko-KR" altLang="en-US" sz="1400" dirty="0" err="1"/>
              <a:t>유지해야하는</a:t>
            </a:r>
            <a:r>
              <a:rPr lang="ko-KR" altLang="en-US" sz="1400" dirty="0"/>
              <a:t> 사람들을 도울 목적으로 선정되었습니다</a:t>
            </a:r>
            <a:r>
              <a:rPr lang="en-US" altLang="ko-KR" sz="1400" dirty="0"/>
              <a:t>.</a:t>
            </a:r>
          </a:p>
          <a:p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손목 착용 디바이스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내부에 장착된 </a:t>
            </a:r>
            <a:r>
              <a:rPr lang="en-US" altLang="ko-KR" sz="1400" dirty="0"/>
              <a:t>PPG </a:t>
            </a:r>
            <a:r>
              <a:rPr lang="ko-KR" altLang="en-US" sz="1400" dirty="0"/>
              <a:t>센서를 이용하여 심박수를 추출함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흉골 착용 디바이스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가속도 센서로 수면자세를 판단하고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사용자가 깊은 수면단계일 경우 소량의 진동자극을 주어 몸을 뒤척이게 만들어 최종적으로 다른 수면자세를 취하도록 유도한다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모바일 앱</a:t>
            </a:r>
            <a:r>
              <a:rPr lang="en-US" altLang="ko-KR" sz="1400" b="1" dirty="0"/>
              <a:t>(App)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클라이언트 </a:t>
            </a:r>
            <a:r>
              <a:rPr lang="en-US" altLang="ko-KR" sz="1400" dirty="0"/>
              <a:t>UI</a:t>
            </a:r>
            <a:r>
              <a:rPr lang="ko-KR" altLang="en-US" sz="1400" dirty="0"/>
              <a:t>가 표현되는 어플리케이션으로</a:t>
            </a:r>
            <a:r>
              <a:rPr lang="en-US" altLang="ko-KR" sz="1400" dirty="0"/>
              <a:t>, </a:t>
            </a:r>
            <a:r>
              <a:rPr lang="ko-KR" altLang="en-US" sz="1400" dirty="0"/>
              <a:t>손목과 흉골 디바이스와 연결되어 심박수</a:t>
            </a:r>
            <a:r>
              <a:rPr lang="en-US" altLang="ko-KR" sz="1400" dirty="0"/>
              <a:t>, </a:t>
            </a:r>
            <a:r>
              <a:rPr lang="ko-KR" altLang="en-US" sz="1400" dirty="0"/>
              <a:t>가속도 정보를 수신하고</a:t>
            </a:r>
            <a:r>
              <a:rPr lang="en-US" altLang="ko-KR" sz="1400" dirty="0"/>
              <a:t>, </a:t>
            </a:r>
            <a:r>
              <a:rPr lang="ko-KR" altLang="en-US" sz="1400" dirty="0"/>
              <a:t>이를 이용하여 수면단계와 수면자세를 판별하는 딥러닝 모델이 탑재되어 있다</a:t>
            </a:r>
            <a:r>
              <a:rPr lang="en-US" altLang="ko-KR" sz="1400" dirty="0"/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endParaRPr lang="en-US" altLang="ko-KR" sz="1400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01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AEBDCE-3152-948F-5581-7BC9C8D97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1" b="2506"/>
          <a:stretch/>
        </p:blipFill>
        <p:spPr>
          <a:xfrm>
            <a:off x="7072663" y="959629"/>
            <a:ext cx="3943368" cy="18808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3BC781-1AEF-3143-001E-B970E045C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980" y="3208925"/>
            <a:ext cx="2632052" cy="301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91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CAAE-431B-1652-902F-44B02747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79DA8-ABDA-4B0B-60A6-DD48F00D9B89}"/>
              </a:ext>
            </a:extLst>
          </p:cNvPr>
          <p:cNvSpPr txBox="1"/>
          <p:nvPr/>
        </p:nvSpPr>
        <p:spPr>
          <a:xfrm>
            <a:off x="5923959" y="2828290"/>
            <a:ext cx="15938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업무 요약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0A6F85-205E-7D1A-11C5-C49716C84A61}"/>
              </a:ext>
            </a:extLst>
          </p:cNvPr>
          <p:cNvSpPr/>
          <p:nvPr/>
        </p:nvSpPr>
        <p:spPr>
          <a:xfrm>
            <a:off x="4214030" y="26892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02</a:t>
            </a:r>
            <a:endParaRPr lang="ko-KR" altLang="en-US" sz="2400" dirty="0"/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741B504A-FBB1-BF45-1C30-05E4A21C47C8}"/>
              </a:ext>
            </a:extLst>
          </p:cNvPr>
          <p:cNvSpPr/>
          <p:nvPr/>
        </p:nvSpPr>
        <p:spPr>
          <a:xfrm>
            <a:off x="5220068" y="26892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723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0191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업무 요약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수면자세 개선 디바이스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업무 요약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8" y="1904046"/>
            <a:ext cx="7317952" cy="45750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기초 환경 구성</a:t>
            </a:r>
            <a:endParaRPr lang="en-US" altLang="ko-KR" sz="1400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en-US" altLang="ko-KR" sz="1400" dirty="0"/>
              <a:t>3D </a:t>
            </a:r>
            <a:r>
              <a:rPr lang="ko-KR" altLang="en-US" sz="1400" dirty="0"/>
              <a:t>프린팅 디바이스 케이스 제작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이제욱</a:t>
            </a:r>
            <a:r>
              <a:rPr lang="en-US" altLang="ko-KR" sz="1400" dirty="0"/>
              <a:t>)</a:t>
            </a:r>
          </a:p>
          <a:p>
            <a:pPr marL="342900" indent="-342900" latinLnBrk="0">
              <a:lnSpc>
                <a:spcPct val="150000"/>
              </a:lnSpc>
              <a:buFontTx/>
              <a:buAutoNum type="arabicPeriod"/>
            </a:pPr>
            <a:r>
              <a:rPr lang="en-US" altLang="ko-KR" sz="1400" dirty="0" err="1"/>
              <a:t>Rasberry</a:t>
            </a:r>
            <a:r>
              <a:rPr lang="ko-KR" altLang="en-US" sz="1400" dirty="0"/>
              <a:t> </a:t>
            </a:r>
            <a:r>
              <a:rPr lang="en-US" altLang="ko-KR" sz="1400" dirty="0"/>
              <a:t>Pi</a:t>
            </a:r>
            <a:r>
              <a:rPr lang="ko-KR" altLang="en-US" sz="1400" dirty="0"/>
              <a:t> </a:t>
            </a:r>
            <a:r>
              <a:rPr lang="en-US" altLang="ko-KR" sz="1400" dirty="0"/>
              <a:t>Pico</a:t>
            </a:r>
            <a:r>
              <a:rPr lang="ko-KR" altLang="en-US" sz="1400" dirty="0"/>
              <a:t>와 </a:t>
            </a:r>
            <a:r>
              <a:rPr lang="en-US" altLang="ko-KR" sz="1400" dirty="0"/>
              <a:t>Flutter </a:t>
            </a:r>
            <a:r>
              <a:rPr lang="ko-KR" altLang="en-US" sz="1400" dirty="0"/>
              <a:t>앱의 개발환경을 구축</a:t>
            </a:r>
            <a:r>
              <a:rPr lang="en-US" altLang="ko-KR" sz="1400" dirty="0"/>
              <a:t>, BLE </a:t>
            </a:r>
            <a:r>
              <a:rPr lang="ko-KR" altLang="en-US" sz="1400" dirty="0"/>
              <a:t>통신 구현</a:t>
            </a:r>
            <a:r>
              <a:rPr lang="en-US" altLang="ko-KR" sz="1400" dirty="0"/>
              <a:t>.(</a:t>
            </a:r>
            <a:r>
              <a:rPr lang="ko-KR" altLang="en-US" sz="1400" dirty="0"/>
              <a:t>박종현</a:t>
            </a:r>
            <a:r>
              <a:rPr lang="en-US" altLang="ko-KR" sz="1400" dirty="0"/>
              <a:t>)</a:t>
            </a:r>
          </a:p>
          <a:p>
            <a:pPr latinLnBrk="0">
              <a:lnSpc>
                <a:spcPct val="150000"/>
              </a:lnSpc>
            </a:pPr>
            <a:endParaRPr lang="en-US" altLang="ko-KR" sz="1400" b="1" dirty="0"/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딥러닝 파트</a:t>
            </a:r>
            <a:endParaRPr lang="en-US" altLang="ko-KR" sz="1400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sz="1400" dirty="0"/>
              <a:t>데이터 </a:t>
            </a:r>
            <a:r>
              <a:rPr lang="ko-KR" altLang="en-US" sz="1400" dirty="0" err="1"/>
              <a:t>전처리</a:t>
            </a:r>
            <a:r>
              <a:rPr lang="ko-KR" altLang="en-US" sz="1400" dirty="0"/>
              <a:t> 및 특징 추출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이제욱</a:t>
            </a:r>
            <a:r>
              <a:rPr lang="en-US" altLang="ko-KR" sz="1400" dirty="0"/>
              <a:t>, </a:t>
            </a:r>
            <a:r>
              <a:rPr lang="ko-KR" altLang="en-US" sz="1400" dirty="0"/>
              <a:t>이태우</a:t>
            </a:r>
            <a:r>
              <a:rPr lang="en-US" altLang="ko-KR" sz="1400" dirty="0"/>
              <a:t>)</a:t>
            </a:r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sz="1400" dirty="0"/>
              <a:t>수면단계 모델 성능평가 및 개선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이제욱</a:t>
            </a:r>
            <a:r>
              <a:rPr lang="en-US" altLang="ko-KR" sz="1400" dirty="0"/>
              <a:t>, </a:t>
            </a:r>
            <a:r>
              <a:rPr lang="ko-KR" altLang="en-US" sz="1400" dirty="0"/>
              <a:t>이태우</a:t>
            </a:r>
            <a:r>
              <a:rPr lang="en-US" altLang="ko-KR" sz="1400" dirty="0"/>
              <a:t>)</a:t>
            </a:r>
          </a:p>
          <a:p>
            <a:pPr latinLnBrk="0">
              <a:lnSpc>
                <a:spcPct val="150000"/>
              </a:lnSpc>
            </a:pPr>
            <a:endParaRPr lang="en-US" altLang="ko-KR" sz="1400" b="1" dirty="0"/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센서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시그널 제어</a:t>
            </a:r>
            <a:endParaRPr lang="en-US" altLang="ko-KR" sz="1400" b="1" dirty="0"/>
          </a:p>
          <a:p>
            <a:pPr marL="342900" indent="-342900" latinLnBrk="0">
              <a:lnSpc>
                <a:spcPct val="150000"/>
              </a:lnSpc>
              <a:buFontTx/>
              <a:buAutoNum type="arabicPeriod"/>
            </a:pPr>
            <a:r>
              <a:rPr lang="ko-KR" altLang="en-US" sz="1400" dirty="0"/>
              <a:t>가속도 센서 작동 테스트 및 데이터 수집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이제욱</a:t>
            </a:r>
            <a:r>
              <a:rPr lang="en-US" altLang="ko-KR" sz="1400" dirty="0"/>
              <a:t>)</a:t>
            </a:r>
          </a:p>
          <a:p>
            <a:pPr marL="342900" indent="-342900" latinLnBrk="0">
              <a:lnSpc>
                <a:spcPct val="150000"/>
              </a:lnSpc>
              <a:buFontTx/>
              <a:buAutoNum type="arabicPeriod"/>
            </a:pPr>
            <a:r>
              <a:rPr lang="en-US" altLang="ko-KR" sz="1400" dirty="0"/>
              <a:t>PPG </a:t>
            </a:r>
            <a:r>
              <a:rPr lang="ko-KR" altLang="en-US" sz="1400" dirty="0"/>
              <a:t>신호의 심박수 추출 및 피크 탐지 알고리즘 구현</a:t>
            </a:r>
            <a:r>
              <a:rPr lang="en-US" altLang="ko-KR" sz="1400" dirty="0"/>
              <a:t>(</a:t>
            </a:r>
            <a:r>
              <a:rPr lang="ko-KR" altLang="en-US" sz="1400" dirty="0"/>
              <a:t>박종현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ko-KR" altLang="en-US" sz="1400"/>
              <a:t>이제욱</a:t>
            </a:r>
            <a:r>
              <a:rPr lang="en-US" altLang="ko-KR" sz="1400"/>
              <a:t>)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/>
              <a:t>PPG </a:t>
            </a:r>
            <a:r>
              <a:rPr lang="ko-KR" altLang="en-US" sz="1400" dirty="0"/>
              <a:t>센서의 작동 테스트 및 심박수 추출을 위한 </a:t>
            </a:r>
            <a:r>
              <a:rPr lang="ko-KR" altLang="en-US" sz="1400" dirty="0" err="1"/>
              <a:t>전처리</a:t>
            </a:r>
            <a:r>
              <a:rPr lang="en-US" altLang="ko-KR" sz="1400" dirty="0"/>
              <a:t>(</a:t>
            </a:r>
            <a:r>
              <a:rPr lang="ko-KR" altLang="en-US" sz="1400" dirty="0"/>
              <a:t>박종현</a:t>
            </a:r>
            <a:r>
              <a:rPr lang="en-US" altLang="ko-KR" sz="1400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새로운 방안 모색</a:t>
            </a:r>
            <a:r>
              <a:rPr lang="en-US" altLang="ko-KR" sz="1400" dirty="0"/>
              <a:t>(</a:t>
            </a:r>
            <a:r>
              <a:rPr lang="ko-KR" altLang="en-US" sz="1400" dirty="0"/>
              <a:t>센서 재구매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미밴드</a:t>
            </a:r>
            <a:r>
              <a:rPr lang="ko-KR" altLang="en-US" sz="1400" dirty="0"/>
              <a:t> 접근 과정</a:t>
            </a:r>
            <a:r>
              <a:rPr lang="en-US" altLang="ko-KR" sz="1400" dirty="0"/>
              <a:t>)(</a:t>
            </a:r>
            <a:r>
              <a:rPr lang="ko-KR" altLang="en-US" sz="1400" dirty="0"/>
              <a:t>박종현</a:t>
            </a:r>
            <a:r>
              <a:rPr lang="en-US" altLang="ko-KR" sz="1400" dirty="0"/>
              <a:t>)</a:t>
            </a:r>
          </a:p>
          <a:p>
            <a:pPr latinLnBrk="0">
              <a:lnSpc>
                <a:spcPct val="150000"/>
              </a:lnSpc>
            </a:pPr>
            <a:endParaRPr lang="en-US" altLang="ko-KR" sz="1400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02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855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CAAE-431B-1652-902F-44B02747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79DA8-ABDA-4B0B-60A6-DD48F00D9B89}"/>
              </a:ext>
            </a:extLst>
          </p:cNvPr>
          <p:cNvSpPr txBox="1"/>
          <p:nvPr/>
        </p:nvSpPr>
        <p:spPr>
          <a:xfrm>
            <a:off x="5923959" y="2828290"/>
            <a:ext cx="225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업무 세부 내용</a:t>
            </a:r>
            <a:endParaRPr lang="ko-KR" altLang="en-US" sz="24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0A6F85-205E-7D1A-11C5-C49716C84A61}"/>
              </a:ext>
            </a:extLst>
          </p:cNvPr>
          <p:cNvSpPr/>
          <p:nvPr/>
        </p:nvSpPr>
        <p:spPr>
          <a:xfrm>
            <a:off x="4214030" y="26892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741B504A-FBB1-BF45-1C30-05E4A21C47C8}"/>
              </a:ext>
            </a:extLst>
          </p:cNvPr>
          <p:cNvSpPr/>
          <p:nvPr/>
        </p:nvSpPr>
        <p:spPr>
          <a:xfrm>
            <a:off x="5220068" y="26892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57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Pages>67</Pages>
  <Words>1639</Words>
  <Characters>0</Characters>
  <Application>Microsoft Macintosh PowerPoint</Application>
  <DocSecurity>0</DocSecurity>
  <PresentationFormat>와이드스크린</PresentationFormat>
  <Lines>0</Lines>
  <Paragraphs>258</Paragraphs>
  <Slides>32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맑은 고딕</vt:lpstr>
      <vt:lpstr>AppleSDGothicNeo</vt:lpstr>
      <vt:lpstr>system-ui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종현 박</dc:creator>
  <cp:lastModifiedBy>이태우</cp:lastModifiedBy>
  <cp:revision>260</cp:revision>
  <dcterms:modified xsi:type="dcterms:W3CDTF">2024-05-10T01:08:24Z</dcterms:modified>
  <cp:version>9.102.66.42778</cp:version>
</cp:coreProperties>
</file>